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0" r:id="rId5"/>
    <p:sldId id="262" r:id="rId6"/>
    <p:sldId id="263" r:id="rId7"/>
    <p:sldId id="264" r:id="rId8"/>
    <p:sldId id="265" r:id="rId9"/>
    <p:sldId id="266" r:id="rId10"/>
    <p:sldId id="267" r:id="rId11"/>
    <p:sldId id="268" r:id="rId12"/>
    <p:sldId id="269" r:id="rId13"/>
    <p:sldId id="270" r:id="rId14"/>
    <p:sldId id="259" r:id="rId15"/>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364C"/>
    <a:srgbClr val="18AD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718"/>
  </p:normalViewPr>
  <p:slideViewPr>
    <p:cSldViewPr snapToGrid="0" snapToObjects="1">
      <p:cViewPr varScale="1">
        <p:scale>
          <a:sx n="91" d="100"/>
          <a:sy n="91" d="100"/>
        </p:scale>
        <p:origin x="14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1" cy="1655762"/>
          </a:xfrm>
        </p:spPr>
        <p:txBody>
          <a:bodyPr/>
          <a:lstStyle>
            <a:lvl1pPr marL="0" indent="0" algn="ctr">
              <a:buNone/>
              <a:defRPr sz="2400"/>
            </a:lvl1pPr>
            <a:lvl2pPr marL="457221" indent="0" algn="ctr">
              <a:buNone/>
              <a:defRPr sz="2000"/>
            </a:lvl2pPr>
            <a:lvl3pPr marL="914441" indent="0" algn="ctr">
              <a:buNone/>
              <a:defRPr sz="1801"/>
            </a:lvl3pPr>
            <a:lvl4pPr marL="1371663" indent="0" algn="ctr">
              <a:buNone/>
              <a:defRPr sz="1600"/>
            </a:lvl4pPr>
            <a:lvl5pPr marL="1828883" indent="0" algn="ctr">
              <a:buNone/>
              <a:defRPr sz="1600"/>
            </a:lvl5pPr>
            <a:lvl6pPr marL="2286104" indent="0" algn="ctr">
              <a:buNone/>
              <a:defRPr sz="1600"/>
            </a:lvl6pPr>
            <a:lvl7pPr marL="2743325" indent="0" algn="ctr">
              <a:buNone/>
              <a:defRPr sz="1600"/>
            </a:lvl7pPr>
            <a:lvl8pPr marL="3200546" indent="0" algn="ctr">
              <a:buNone/>
              <a:defRPr sz="1600"/>
            </a:lvl8pPr>
            <a:lvl9pPr marL="3657767"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6D67A885-2C74-E344-904C-82E7AB22ECF7}" type="datetimeFigureOut">
              <a:rPr lang="es-ES_tradnl" smtClean="0"/>
              <a:t>28/08/2017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8A44130A-C66A-D140-A3CF-E416BACC341E}" type="slidenum">
              <a:rPr lang="es-ES_tradnl" smtClean="0"/>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D67A885-2C74-E344-904C-82E7AB22ECF7}" type="datetimeFigureOut">
              <a:rPr lang="es-ES_tradnl" smtClean="0"/>
              <a:t>28/08/2017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8A44130A-C66A-D140-A3CF-E416BACC341E}" type="slidenum">
              <a:rPr lang="es-ES_tradnl" smtClean="0"/>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D67A885-2C74-E344-904C-82E7AB22ECF7}" type="datetimeFigureOut">
              <a:rPr lang="es-ES_tradnl" smtClean="0"/>
              <a:t>28/08/2017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8A44130A-C66A-D140-A3CF-E416BACC341E}" type="slidenum">
              <a:rPr lang="es-ES_tradnl" smtClean="0"/>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D67A885-2C74-E344-904C-82E7AB22ECF7}" type="datetimeFigureOut">
              <a:rPr lang="es-ES_tradnl" smtClean="0"/>
              <a:t>28/08/2017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8A44130A-C66A-D140-A3CF-E416BACC341E}" type="slidenum">
              <a:rPr lang="es-ES_tradnl" smtClean="0"/>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21" indent="0">
              <a:buNone/>
              <a:defRPr sz="2000">
                <a:solidFill>
                  <a:schemeClr val="tx1">
                    <a:tint val="75000"/>
                  </a:schemeClr>
                </a:solidFill>
              </a:defRPr>
            </a:lvl2pPr>
            <a:lvl3pPr marL="914441" indent="0">
              <a:buNone/>
              <a:defRPr sz="1801">
                <a:solidFill>
                  <a:schemeClr val="tx1">
                    <a:tint val="75000"/>
                  </a:schemeClr>
                </a:solidFill>
              </a:defRPr>
            </a:lvl3pPr>
            <a:lvl4pPr marL="1371663" indent="0">
              <a:buNone/>
              <a:defRPr sz="1600">
                <a:solidFill>
                  <a:schemeClr val="tx1">
                    <a:tint val="75000"/>
                  </a:schemeClr>
                </a:solidFill>
              </a:defRPr>
            </a:lvl4pPr>
            <a:lvl5pPr marL="1828883" indent="0">
              <a:buNone/>
              <a:defRPr sz="1600">
                <a:solidFill>
                  <a:schemeClr val="tx1">
                    <a:tint val="75000"/>
                  </a:schemeClr>
                </a:solidFill>
              </a:defRPr>
            </a:lvl5pPr>
            <a:lvl6pPr marL="2286104" indent="0">
              <a:buNone/>
              <a:defRPr sz="1600">
                <a:solidFill>
                  <a:schemeClr val="tx1">
                    <a:tint val="75000"/>
                  </a:schemeClr>
                </a:solidFill>
              </a:defRPr>
            </a:lvl6pPr>
            <a:lvl7pPr marL="2743325" indent="0">
              <a:buNone/>
              <a:defRPr sz="1600">
                <a:solidFill>
                  <a:schemeClr val="tx1">
                    <a:tint val="75000"/>
                  </a:schemeClr>
                </a:solidFill>
              </a:defRPr>
            </a:lvl7pPr>
            <a:lvl8pPr marL="3200546" indent="0">
              <a:buNone/>
              <a:defRPr sz="1600">
                <a:solidFill>
                  <a:schemeClr val="tx1">
                    <a:tint val="75000"/>
                  </a:schemeClr>
                </a:solidFill>
              </a:defRPr>
            </a:lvl8pPr>
            <a:lvl9pPr marL="3657767"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D67A885-2C74-E344-904C-82E7AB22ECF7}" type="datetimeFigureOut">
              <a:rPr lang="es-ES_tradnl" smtClean="0"/>
              <a:t>28/08/2017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8A44130A-C66A-D140-A3CF-E416BACC341E}" type="slidenum">
              <a:rPr lang="es-ES_tradnl" smtClean="0"/>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D67A885-2C74-E344-904C-82E7AB22ECF7}" type="datetimeFigureOut">
              <a:rPr lang="es-ES_tradnl" smtClean="0"/>
              <a:t>28/08/2017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8A44130A-C66A-D140-A3CF-E416BACC341E}" type="slidenum">
              <a:rPr lang="es-ES_tradnl" smtClean="0"/>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21" indent="0">
              <a:buNone/>
              <a:defRPr sz="2000" b="1"/>
            </a:lvl2pPr>
            <a:lvl3pPr marL="914441" indent="0">
              <a:buNone/>
              <a:defRPr sz="1801" b="1"/>
            </a:lvl3pPr>
            <a:lvl4pPr marL="1371663" indent="0">
              <a:buNone/>
              <a:defRPr sz="1600" b="1"/>
            </a:lvl4pPr>
            <a:lvl5pPr marL="1828883" indent="0">
              <a:buNone/>
              <a:defRPr sz="1600" b="1"/>
            </a:lvl5pPr>
            <a:lvl6pPr marL="2286104" indent="0">
              <a:buNone/>
              <a:defRPr sz="1600" b="1"/>
            </a:lvl6pPr>
            <a:lvl7pPr marL="2743325" indent="0">
              <a:buNone/>
              <a:defRPr sz="1600" b="1"/>
            </a:lvl7pPr>
            <a:lvl8pPr marL="3200546" indent="0">
              <a:buNone/>
              <a:defRPr sz="1600" b="1"/>
            </a:lvl8pPr>
            <a:lvl9pPr marL="3657767"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21" indent="0">
              <a:buNone/>
              <a:defRPr sz="2000" b="1"/>
            </a:lvl2pPr>
            <a:lvl3pPr marL="914441" indent="0">
              <a:buNone/>
              <a:defRPr sz="1801" b="1"/>
            </a:lvl3pPr>
            <a:lvl4pPr marL="1371663" indent="0">
              <a:buNone/>
              <a:defRPr sz="1600" b="1"/>
            </a:lvl4pPr>
            <a:lvl5pPr marL="1828883" indent="0">
              <a:buNone/>
              <a:defRPr sz="1600" b="1"/>
            </a:lvl5pPr>
            <a:lvl6pPr marL="2286104" indent="0">
              <a:buNone/>
              <a:defRPr sz="1600" b="1"/>
            </a:lvl6pPr>
            <a:lvl7pPr marL="2743325" indent="0">
              <a:buNone/>
              <a:defRPr sz="1600" b="1"/>
            </a:lvl7pPr>
            <a:lvl8pPr marL="3200546" indent="0">
              <a:buNone/>
              <a:defRPr sz="1600" b="1"/>
            </a:lvl8pPr>
            <a:lvl9pPr marL="3657767"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D67A885-2C74-E344-904C-82E7AB22ECF7}" type="datetimeFigureOut">
              <a:rPr lang="es-ES_tradnl" smtClean="0"/>
              <a:t>28/08/2017</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8A44130A-C66A-D140-A3CF-E416BACC341E}" type="slidenum">
              <a:rPr lang="es-ES_tradnl" smtClean="0"/>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D67A885-2C74-E344-904C-82E7AB22ECF7}" type="datetimeFigureOut">
              <a:rPr lang="es-ES_tradnl" smtClean="0"/>
              <a:t>28/08/2017</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8A44130A-C66A-D140-A3CF-E416BACC341E}" type="slidenum">
              <a:rPr lang="es-ES_tradnl" smtClean="0"/>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7A885-2C74-E344-904C-82E7AB22ECF7}" type="datetimeFigureOut">
              <a:rPr lang="es-ES_tradnl" smtClean="0"/>
              <a:t>28/08/2017</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8A44130A-C66A-D140-A3CF-E416BACC341E}" type="slidenum">
              <a:rPr lang="es-ES_tradnl" smtClean="0"/>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21" indent="0">
              <a:buNone/>
              <a:defRPr sz="1400"/>
            </a:lvl2pPr>
            <a:lvl3pPr marL="914441" indent="0">
              <a:buNone/>
              <a:defRPr sz="1200"/>
            </a:lvl3pPr>
            <a:lvl4pPr marL="1371663" indent="0">
              <a:buNone/>
              <a:defRPr sz="1000"/>
            </a:lvl4pPr>
            <a:lvl5pPr marL="1828883" indent="0">
              <a:buNone/>
              <a:defRPr sz="1000"/>
            </a:lvl5pPr>
            <a:lvl6pPr marL="2286104" indent="0">
              <a:buNone/>
              <a:defRPr sz="1000"/>
            </a:lvl6pPr>
            <a:lvl7pPr marL="2743325" indent="0">
              <a:buNone/>
              <a:defRPr sz="1000"/>
            </a:lvl7pPr>
            <a:lvl8pPr marL="3200546" indent="0">
              <a:buNone/>
              <a:defRPr sz="1000"/>
            </a:lvl8pPr>
            <a:lvl9pPr marL="3657767"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D67A885-2C74-E344-904C-82E7AB22ECF7}" type="datetimeFigureOut">
              <a:rPr lang="es-ES_tradnl" smtClean="0"/>
              <a:t>28/08/2017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8A44130A-C66A-D140-A3CF-E416BACC341E}" type="slidenum">
              <a:rPr lang="es-ES_tradnl" smtClean="0"/>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21" indent="0">
              <a:buNone/>
              <a:defRPr sz="2800"/>
            </a:lvl2pPr>
            <a:lvl3pPr marL="914441" indent="0">
              <a:buNone/>
              <a:defRPr sz="2400"/>
            </a:lvl3pPr>
            <a:lvl4pPr marL="1371663" indent="0">
              <a:buNone/>
              <a:defRPr sz="2000"/>
            </a:lvl4pPr>
            <a:lvl5pPr marL="1828883" indent="0">
              <a:buNone/>
              <a:defRPr sz="2000"/>
            </a:lvl5pPr>
            <a:lvl6pPr marL="2286104" indent="0">
              <a:buNone/>
              <a:defRPr sz="2000"/>
            </a:lvl6pPr>
            <a:lvl7pPr marL="2743325" indent="0">
              <a:buNone/>
              <a:defRPr sz="2000"/>
            </a:lvl7pPr>
            <a:lvl8pPr marL="3200546" indent="0">
              <a:buNone/>
              <a:defRPr sz="2000"/>
            </a:lvl8pPr>
            <a:lvl9pPr marL="3657767"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21" indent="0">
              <a:buNone/>
              <a:defRPr sz="1400"/>
            </a:lvl2pPr>
            <a:lvl3pPr marL="914441" indent="0">
              <a:buNone/>
              <a:defRPr sz="1200"/>
            </a:lvl3pPr>
            <a:lvl4pPr marL="1371663" indent="0">
              <a:buNone/>
              <a:defRPr sz="1000"/>
            </a:lvl4pPr>
            <a:lvl5pPr marL="1828883" indent="0">
              <a:buNone/>
              <a:defRPr sz="1000"/>
            </a:lvl5pPr>
            <a:lvl6pPr marL="2286104" indent="0">
              <a:buNone/>
              <a:defRPr sz="1000"/>
            </a:lvl6pPr>
            <a:lvl7pPr marL="2743325" indent="0">
              <a:buNone/>
              <a:defRPr sz="1000"/>
            </a:lvl7pPr>
            <a:lvl8pPr marL="3200546" indent="0">
              <a:buNone/>
              <a:defRPr sz="1000"/>
            </a:lvl8pPr>
            <a:lvl9pPr marL="3657767"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D67A885-2C74-E344-904C-82E7AB22ECF7}" type="datetimeFigureOut">
              <a:rPr lang="es-ES_tradnl" smtClean="0"/>
              <a:t>28/08/2017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8A44130A-C66A-D140-A3CF-E416BACC341E}" type="slidenum">
              <a:rPr lang="es-ES_tradnl" smtClean="0"/>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7A885-2C74-E344-904C-82E7AB22ECF7}" type="datetimeFigureOut">
              <a:rPr lang="es-ES_tradnl" smtClean="0"/>
              <a:t>28/08/2017</a:t>
            </a:fld>
            <a:endParaRPr lang="es-ES_tradnl"/>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4130A-C66A-D140-A3CF-E416BACC341E}" type="slidenum">
              <a:rPr lang="es-ES_tradnl" smtClean="0"/>
              <a:t>‹Nº›</a:t>
            </a:fld>
            <a:endParaRPr lang="es-ES_tradnl"/>
          </a:p>
        </p:txBody>
      </p:sp>
    </p:spTree>
    <p:extLst>
      <p:ext uri="{BB962C8B-B14F-4D97-AF65-F5344CB8AC3E}">
        <p14:creationId xmlns:p14="http://schemas.microsoft.com/office/powerpoint/2010/main" val="1855043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0" indent="-228610" algn="l" defTabSz="9144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1" indent="-228610" algn="l" defTabSz="9144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3" indent="-228610" algn="l" defTabSz="9144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73" indent="-228610" algn="l" defTabSz="91444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94" indent="-228610" algn="l" defTabSz="91444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714" indent="-228610" algn="l" defTabSz="91444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36" indent="-228610" algn="l" defTabSz="91444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157" indent="-228610" algn="l" defTabSz="91444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377" indent="-228610" algn="l" defTabSz="91444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41" rtl="0" eaLnBrk="1" latinLnBrk="0" hangingPunct="1">
        <a:defRPr sz="1801" kern="1200">
          <a:solidFill>
            <a:schemeClr val="tx1"/>
          </a:solidFill>
          <a:latin typeface="+mn-lt"/>
          <a:ea typeface="+mn-ea"/>
          <a:cs typeface="+mn-cs"/>
        </a:defRPr>
      </a:lvl1pPr>
      <a:lvl2pPr marL="457221" algn="l" defTabSz="914441" rtl="0" eaLnBrk="1" latinLnBrk="0" hangingPunct="1">
        <a:defRPr sz="1801" kern="1200">
          <a:solidFill>
            <a:schemeClr val="tx1"/>
          </a:solidFill>
          <a:latin typeface="+mn-lt"/>
          <a:ea typeface="+mn-ea"/>
          <a:cs typeface="+mn-cs"/>
        </a:defRPr>
      </a:lvl2pPr>
      <a:lvl3pPr marL="914441" algn="l" defTabSz="914441" rtl="0" eaLnBrk="1" latinLnBrk="0" hangingPunct="1">
        <a:defRPr sz="1801" kern="1200">
          <a:solidFill>
            <a:schemeClr val="tx1"/>
          </a:solidFill>
          <a:latin typeface="+mn-lt"/>
          <a:ea typeface="+mn-ea"/>
          <a:cs typeface="+mn-cs"/>
        </a:defRPr>
      </a:lvl3pPr>
      <a:lvl4pPr marL="1371663" algn="l" defTabSz="914441" rtl="0" eaLnBrk="1" latinLnBrk="0" hangingPunct="1">
        <a:defRPr sz="1801" kern="1200">
          <a:solidFill>
            <a:schemeClr val="tx1"/>
          </a:solidFill>
          <a:latin typeface="+mn-lt"/>
          <a:ea typeface="+mn-ea"/>
          <a:cs typeface="+mn-cs"/>
        </a:defRPr>
      </a:lvl4pPr>
      <a:lvl5pPr marL="1828883" algn="l" defTabSz="914441" rtl="0" eaLnBrk="1" latinLnBrk="0" hangingPunct="1">
        <a:defRPr sz="1801" kern="1200">
          <a:solidFill>
            <a:schemeClr val="tx1"/>
          </a:solidFill>
          <a:latin typeface="+mn-lt"/>
          <a:ea typeface="+mn-ea"/>
          <a:cs typeface="+mn-cs"/>
        </a:defRPr>
      </a:lvl5pPr>
      <a:lvl6pPr marL="2286104" algn="l" defTabSz="914441" rtl="0" eaLnBrk="1" latinLnBrk="0" hangingPunct="1">
        <a:defRPr sz="1801" kern="1200">
          <a:solidFill>
            <a:schemeClr val="tx1"/>
          </a:solidFill>
          <a:latin typeface="+mn-lt"/>
          <a:ea typeface="+mn-ea"/>
          <a:cs typeface="+mn-cs"/>
        </a:defRPr>
      </a:lvl6pPr>
      <a:lvl7pPr marL="2743325" algn="l" defTabSz="914441" rtl="0" eaLnBrk="1" latinLnBrk="0" hangingPunct="1">
        <a:defRPr sz="1801" kern="1200">
          <a:solidFill>
            <a:schemeClr val="tx1"/>
          </a:solidFill>
          <a:latin typeface="+mn-lt"/>
          <a:ea typeface="+mn-ea"/>
          <a:cs typeface="+mn-cs"/>
        </a:defRPr>
      </a:lvl7pPr>
      <a:lvl8pPr marL="3200546" algn="l" defTabSz="914441" rtl="0" eaLnBrk="1" latinLnBrk="0" hangingPunct="1">
        <a:defRPr sz="1801" kern="1200">
          <a:solidFill>
            <a:schemeClr val="tx1"/>
          </a:solidFill>
          <a:latin typeface="+mn-lt"/>
          <a:ea typeface="+mn-ea"/>
          <a:cs typeface="+mn-cs"/>
        </a:defRPr>
      </a:lvl8pPr>
      <a:lvl9pPr marL="3657767" algn="l" defTabSz="91444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5" y="0"/>
            <a:ext cx="9144000" cy="6858000"/>
          </a:xfrm>
          <a:prstGeom prst="rect">
            <a:avLst/>
          </a:prstGeom>
        </p:spPr>
      </p:pic>
    </p:spTree>
    <p:extLst>
      <p:ext uri="{BB962C8B-B14F-4D97-AF65-F5344CB8AC3E}">
        <p14:creationId xmlns:p14="http://schemas.microsoft.com/office/powerpoint/2010/main" val="2012469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Marcador de contenido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281" y="1418214"/>
            <a:ext cx="4493846" cy="3385013"/>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3419" y="1824636"/>
            <a:ext cx="3329147" cy="4429020"/>
          </a:xfrm>
          <a:prstGeom prst="rect">
            <a:avLst/>
          </a:prstGeom>
        </p:spPr>
      </p:pic>
    </p:spTree>
    <p:extLst>
      <p:ext uri="{BB962C8B-B14F-4D97-AF65-F5344CB8AC3E}">
        <p14:creationId xmlns:p14="http://schemas.microsoft.com/office/powerpoint/2010/main" val="75065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ítulo 3"/>
          <p:cNvSpPr>
            <a:spLocks noGrp="1"/>
          </p:cNvSpPr>
          <p:nvPr>
            <p:ph type="title"/>
          </p:nvPr>
        </p:nvSpPr>
        <p:spPr>
          <a:xfrm>
            <a:off x="628650" y="1229710"/>
            <a:ext cx="4111516" cy="460981"/>
          </a:xfrm>
        </p:spPr>
        <p:txBody>
          <a:bodyPr>
            <a:normAutofit fontScale="90000"/>
          </a:bodyPr>
          <a:lstStyle/>
          <a:p>
            <a:r>
              <a:rPr lang="es-ES" sz="3200" b="1" dirty="0" smtClean="0"/>
              <a:t>Andy Warhol (1928- 1987)</a:t>
            </a:r>
            <a:endParaRPr lang="es-ES" sz="3200" b="1" dirty="0"/>
          </a:p>
        </p:txBody>
      </p:sp>
      <p:pic>
        <p:nvPicPr>
          <p:cNvPr id="8" name="Marcador de contenido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68839" y="1825625"/>
            <a:ext cx="2891473" cy="4351338"/>
          </a:xfrm>
        </p:spPr>
      </p:pic>
      <p:sp>
        <p:nvSpPr>
          <p:cNvPr id="6" name="Marcador de contenido 5"/>
          <p:cNvSpPr>
            <a:spLocks noGrp="1"/>
          </p:cNvSpPr>
          <p:nvPr>
            <p:ph sz="half" idx="2"/>
          </p:nvPr>
        </p:nvSpPr>
        <p:spPr>
          <a:xfrm>
            <a:off x="4130565" y="1932849"/>
            <a:ext cx="4489887" cy="1388420"/>
          </a:xfrm>
        </p:spPr>
        <p:txBody>
          <a:bodyPr>
            <a:normAutofit fontScale="85000" lnSpcReduction="10000"/>
          </a:bodyPr>
          <a:lstStyle/>
          <a:p>
            <a:pPr algn="just"/>
            <a:r>
              <a:rPr lang="es-ES" sz="2000" dirty="0" smtClean="0">
                <a:latin typeface="+mj-lt"/>
              </a:rPr>
              <a:t>Artista plástico, publicista y fotógrafo estadounidense perteneciente al movimiento pop art, los temas de sus obras eran sobre la cultura de masas (ídolos de la cultura pop)</a:t>
            </a:r>
          </a:p>
          <a:p>
            <a:pPr algn="just"/>
            <a:r>
              <a:rPr lang="es-ES" sz="2000" dirty="0" smtClean="0">
                <a:latin typeface="+mj-lt"/>
              </a:rPr>
              <a:t>Experimento con los recortes y el dibujo.</a:t>
            </a:r>
            <a:endParaRPr lang="es-ES" sz="2000" dirty="0">
              <a:latin typeface="+mj-lt"/>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0564" y="3638135"/>
            <a:ext cx="4489888" cy="2538828"/>
          </a:xfrm>
          <a:prstGeom prst="rect">
            <a:avLst/>
          </a:prstGeom>
        </p:spPr>
      </p:pic>
    </p:spTree>
    <p:extLst>
      <p:ext uri="{BB962C8B-B14F-4D97-AF65-F5344CB8AC3E}">
        <p14:creationId xmlns:p14="http://schemas.microsoft.com/office/powerpoint/2010/main" val="155994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ítulo 2"/>
          <p:cNvSpPr>
            <a:spLocks noGrp="1"/>
          </p:cNvSpPr>
          <p:nvPr>
            <p:ph type="title" idx="4294967295"/>
          </p:nvPr>
        </p:nvSpPr>
        <p:spPr>
          <a:xfrm>
            <a:off x="635654" y="1239838"/>
            <a:ext cx="4009320" cy="450850"/>
          </a:xfrm>
        </p:spPr>
        <p:txBody>
          <a:bodyPr>
            <a:noAutofit/>
          </a:bodyPr>
          <a:lstStyle/>
          <a:p>
            <a:r>
              <a:rPr lang="es-ES" sz="2800" b="1" dirty="0" err="1"/>
              <a:t>Maurizio</a:t>
            </a:r>
            <a:r>
              <a:rPr lang="es-ES" sz="2800" b="1" dirty="0"/>
              <a:t> </a:t>
            </a:r>
            <a:r>
              <a:rPr lang="es-ES" sz="2800" b="1" dirty="0" err="1" smtClean="0"/>
              <a:t>Anzeri</a:t>
            </a:r>
            <a:r>
              <a:rPr lang="es-ES" sz="2800" b="1" dirty="0" smtClean="0"/>
              <a:t>  (1969)</a:t>
            </a:r>
            <a:endParaRPr lang="es-ES" sz="2800" b="1" dirty="0"/>
          </a:p>
        </p:txBody>
      </p:sp>
      <p:sp>
        <p:nvSpPr>
          <p:cNvPr id="4" name="Marcador de contenido 3"/>
          <p:cNvSpPr>
            <a:spLocks noGrp="1"/>
          </p:cNvSpPr>
          <p:nvPr>
            <p:ph sz="half" idx="4294967295"/>
          </p:nvPr>
        </p:nvSpPr>
        <p:spPr>
          <a:xfrm>
            <a:off x="466673" y="1757910"/>
            <a:ext cx="4178300" cy="760413"/>
          </a:xfrm>
        </p:spPr>
        <p:txBody>
          <a:bodyPr>
            <a:normAutofit/>
          </a:bodyPr>
          <a:lstStyle/>
          <a:p>
            <a:r>
              <a:rPr lang="es-ES" sz="2000" dirty="0" smtClean="0">
                <a:latin typeface="+mj-lt"/>
              </a:rPr>
              <a:t>Artista italiano, que interviene viejas fotografías con hilos y bordados. </a:t>
            </a:r>
            <a:endParaRPr lang="es-ES" sz="2000" dirty="0">
              <a:latin typeface="+mj-lt"/>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850" y="1465263"/>
            <a:ext cx="3565020" cy="4648506"/>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329" y="2743200"/>
            <a:ext cx="2562605" cy="3579864"/>
          </a:xfrm>
          <a:prstGeom prst="rect">
            <a:avLst/>
          </a:prstGeom>
        </p:spPr>
      </p:pic>
    </p:spTree>
    <p:extLst>
      <p:ext uri="{BB962C8B-B14F-4D97-AF65-F5344CB8AC3E}">
        <p14:creationId xmlns:p14="http://schemas.microsoft.com/office/powerpoint/2010/main" val="648367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Marcador de contenido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257" y="1434816"/>
            <a:ext cx="6526642" cy="4818838"/>
          </a:xfrm>
          <a:prstGeom prst="rect">
            <a:avLst/>
          </a:prstGeom>
        </p:spPr>
      </p:pic>
    </p:spTree>
    <p:extLst>
      <p:ext uri="{BB962C8B-B14F-4D97-AF65-F5344CB8AC3E}">
        <p14:creationId xmlns:p14="http://schemas.microsoft.com/office/powerpoint/2010/main" val="3389022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5" y="0"/>
            <a:ext cx="9144000" cy="6858000"/>
          </a:xfrm>
          <a:prstGeom prst="rect">
            <a:avLst/>
          </a:prstGeom>
        </p:spPr>
      </p:pic>
      <p:sp>
        <p:nvSpPr>
          <p:cNvPr id="6" name="Rectángulo 5"/>
          <p:cNvSpPr/>
          <p:nvPr/>
        </p:nvSpPr>
        <p:spPr>
          <a:xfrm>
            <a:off x="4114800" y="3290064"/>
            <a:ext cx="4572000" cy="1169551"/>
          </a:xfrm>
          <a:prstGeom prst="rect">
            <a:avLst/>
          </a:prstGeom>
        </p:spPr>
        <p:txBody>
          <a:bodyPr>
            <a:spAutoFit/>
          </a:bodyPr>
          <a:lstStyle/>
          <a:p>
            <a:pPr algn="r"/>
            <a:r>
              <a:rPr lang="es-ES_tradnl" sz="3200" b="1" dirty="0" smtClean="0">
                <a:solidFill>
                  <a:srgbClr val="2F364C"/>
                </a:solidFill>
                <a:latin typeface="Century Gothic" charset="0"/>
                <a:ea typeface="Century Gothic" charset="0"/>
                <a:cs typeface="Century Gothic" charset="0"/>
              </a:rPr>
              <a:t>Laura Velásquez</a:t>
            </a:r>
          </a:p>
          <a:p>
            <a:pPr algn="r"/>
            <a:r>
              <a:rPr lang="es-ES_tradnl" dirty="0" smtClean="0">
                <a:solidFill>
                  <a:srgbClr val="2F364C"/>
                </a:solidFill>
                <a:latin typeface="Century Gothic" charset="0"/>
                <a:ea typeface="Century Gothic" charset="0"/>
                <a:cs typeface="Century Gothic" charset="0"/>
              </a:rPr>
              <a:t>lavelasquezo</a:t>
            </a:r>
            <a:r>
              <a:rPr lang="es-ES_tradnl" b="1" dirty="0" smtClean="0">
                <a:solidFill>
                  <a:srgbClr val="2F364C"/>
                </a:solidFill>
                <a:latin typeface="Century Gothic" charset="0"/>
                <a:ea typeface="Century Gothic" charset="0"/>
                <a:cs typeface="Century Gothic" charset="0"/>
              </a:rPr>
              <a:t>@ucn.edu.co</a:t>
            </a:r>
          </a:p>
          <a:p>
            <a:pPr algn="r"/>
            <a:r>
              <a:rPr lang="es-ES_tradnl" sz="2000" dirty="0" smtClean="0">
                <a:solidFill>
                  <a:srgbClr val="2F364C"/>
                </a:solidFill>
                <a:latin typeface="Century Gothic" charset="0"/>
                <a:ea typeface="Century Gothic" charset="0"/>
                <a:cs typeface="Century Gothic" charset="0"/>
              </a:rPr>
              <a:t>¡Gracias!</a:t>
            </a:r>
            <a:endParaRPr lang="es-ES_tradnl" sz="2000" dirty="0">
              <a:solidFill>
                <a:srgbClr val="2F364C"/>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3195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ángulo 5"/>
          <p:cNvSpPr/>
          <p:nvPr/>
        </p:nvSpPr>
        <p:spPr>
          <a:xfrm>
            <a:off x="866039" y="1890663"/>
            <a:ext cx="5821631" cy="2123658"/>
          </a:xfrm>
          <a:prstGeom prst="rect">
            <a:avLst/>
          </a:prstGeom>
        </p:spPr>
        <p:txBody>
          <a:bodyPr wrap="square">
            <a:spAutoFit/>
          </a:bodyPr>
          <a:lstStyle/>
          <a:p>
            <a:r>
              <a:rPr lang="es-ES_tradnl" sz="5400" b="1" dirty="0" smtClean="0">
                <a:solidFill>
                  <a:srgbClr val="18ADBE"/>
                </a:solidFill>
                <a:latin typeface="Century Gothic" charset="0"/>
                <a:ea typeface="Century Gothic" charset="0"/>
                <a:cs typeface="Century Gothic" charset="0"/>
              </a:rPr>
              <a:t>Collage </a:t>
            </a:r>
            <a:r>
              <a:rPr lang="es-ES_tradnl" sz="4000" b="1" dirty="0" smtClean="0">
                <a:solidFill>
                  <a:srgbClr val="18ADBE"/>
                </a:solidFill>
                <a:latin typeface="Century Gothic" charset="0"/>
                <a:ea typeface="Century Gothic" charset="0"/>
                <a:cs typeface="Century Gothic" charset="0"/>
              </a:rPr>
              <a:t>Bidimensional </a:t>
            </a:r>
            <a:r>
              <a:rPr lang="es-ES_tradnl" sz="5400" b="1" dirty="0" smtClean="0">
                <a:solidFill>
                  <a:srgbClr val="18ADBE"/>
                </a:solidFill>
                <a:latin typeface="Century Gothic" charset="0"/>
                <a:ea typeface="Century Gothic" charset="0"/>
                <a:cs typeface="Century Gothic" charset="0"/>
              </a:rPr>
              <a:t> </a:t>
            </a:r>
            <a:endParaRPr lang="es-ES_tradnl" sz="5400" b="1" dirty="0">
              <a:solidFill>
                <a:srgbClr val="2F364C"/>
              </a:solidFill>
              <a:latin typeface="Century Gothic" charset="0"/>
              <a:ea typeface="Century Gothic" charset="0"/>
              <a:cs typeface="Century Gothic" charset="0"/>
            </a:endParaRPr>
          </a:p>
          <a:p>
            <a:r>
              <a:rPr lang="es-ES_tradnl" sz="2400" b="1" dirty="0" smtClean="0">
                <a:solidFill>
                  <a:srgbClr val="2F364C"/>
                </a:solidFill>
                <a:latin typeface="Century Gothic" charset="0"/>
                <a:ea typeface="Century Gothic" charset="0"/>
                <a:cs typeface="Century Gothic" charset="0"/>
              </a:rPr>
              <a:t>Materia: artística </a:t>
            </a:r>
            <a:endParaRPr lang="es-ES_tradnl" sz="2400" b="1" dirty="0" smtClean="0">
              <a:solidFill>
                <a:srgbClr val="18ADBE"/>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57142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uadroTexto 5"/>
          <p:cNvSpPr txBox="1"/>
          <p:nvPr/>
        </p:nvSpPr>
        <p:spPr>
          <a:xfrm>
            <a:off x="986118" y="1721223"/>
            <a:ext cx="3554352" cy="3016210"/>
          </a:xfrm>
          <a:prstGeom prst="rect">
            <a:avLst/>
          </a:prstGeom>
          <a:noFill/>
        </p:spPr>
        <p:txBody>
          <a:bodyPr wrap="square" rtlCol="0">
            <a:spAutoFit/>
          </a:bodyPr>
          <a:lstStyle/>
          <a:p>
            <a:r>
              <a:rPr lang="es-ES" sz="2600" b="1" dirty="0">
                <a:latin typeface="+mj-lt"/>
              </a:rPr>
              <a:t>Que es un </a:t>
            </a:r>
            <a:r>
              <a:rPr lang="es-ES" sz="2600" b="1" dirty="0" smtClean="0">
                <a:latin typeface="+mj-lt"/>
              </a:rPr>
              <a:t>collage: </a:t>
            </a:r>
          </a:p>
          <a:p>
            <a:endParaRPr lang="es-ES" sz="2000" dirty="0">
              <a:latin typeface="+mj-lt"/>
            </a:endParaRPr>
          </a:p>
          <a:p>
            <a:r>
              <a:rPr lang="es-CO" sz="2000" dirty="0">
                <a:latin typeface="+mj-lt"/>
              </a:rPr>
              <a:t>El collage es una técnica artística, consistente en el pegado de diversos fragmentos de materiales sobre una superficie, creando una narrativa </a:t>
            </a:r>
            <a:r>
              <a:rPr lang="es-CO" sz="2000" dirty="0" smtClean="0">
                <a:latin typeface="+mj-lt"/>
              </a:rPr>
              <a:t>visual y poética. </a:t>
            </a:r>
            <a:endParaRPr lang="es-CO" sz="2000" dirty="0">
              <a:latin typeface="+mj-lt"/>
            </a:endParaRPr>
          </a:p>
          <a:p>
            <a:r>
              <a:rPr lang="es-ES" sz="2400" dirty="0" smtClean="0"/>
              <a:t> </a:t>
            </a:r>
            <a:endParaRPr lang="es-ES_tradnl" sz="2400" dirty="0">
              <a:latin typeface="Century Gothic" charset="0"/>
              <a:ea typeface="Century Gothic" charset="0"/>
              <a:cs typeface="Century Gothic" charset="0"/>
            </a:endParaRPr>
          </a:p>
        </p:txBody>
      </p:sp>
      <p:sp>
        <p:nvSpPr>
          <p:cNvPr id="8" name="CuadroTexto 7"/>
          <p:cNvSpPr txBox="1"/>
          <p:nvPr/>
        </p:nvSpPr>
        <p:spPr>
          <a:xfrm>
            <a:off x="11482828" y="2967335"/>
            <a:ext cx="1712258" cy="461665"/>
          </a:xfrm>
          <a:prstGeom prst="rect">
            <a:avLst/>
          </a:prstGeom>
          <a:noFill/>
        </p:spPr>
        <p:txBody>
          <a:bodyPr wrap="square" rtlCol="0">
            <a:spAutoFit/>
          </a:bodyPr>
          <a:lstStyle/>
          <a:p>
            <a:pPr algn="ctr"/>
            <a:r>
              <a:rPr lang="es-ES_tradnl" sz="2400" dirty="0" err="1" smtClean="0">
                <a:solidFill>
                  <a:schemeClr val="bg1"/>
                </a:solidFill>
                <a:latin typeface="Century Gothic" charset="0"/>
                <a:ea typeface="Century Gothic" charset="0"/>
                <a:cs typeface="Century Gothic" charset="0"/>
              </a:rPr>
              <a:t>agen</a:t>
            </a:r>
            <a:endParaRPr lang="es-ES_tradnl" sz="2400" dirty="0">
              <a:solidFill>
                <a:schemeClr val="bg1"/>
              </a:solidFill>
              <a:latin typeface="Century Gothic" charset="0"/>
              <a:ea typeface="Century Gothic" charset="0"/>
              <a:cs typeface="Century Gothic" charset="0"/>
            </a:endParaRPr>
          </a:p>
        </p:txBody>
      </p:sp>
      <p:pic>
        <p:nvPicPr>
          <p:cNvPr id="10"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6800" y="1721223"/>
            <a:ext cx="3477650" cy="4280184"/>
          </a:xfrm>
        </p:spPr>
      </p:pic>
    </p:spTree>
    <p:extLst>
      <p:ext uri="{BB962C8B-B14F-4D97-AF65-F5344CB8AC3E}">
        <p14:creationId xmlns:p14="http://schemas.microsoft.com/office/powerpoint/2010/main" val="276027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uadroTexto 2"/>
          <p:cNvSpPr txBox="1"/>
          <p:nvPr/>
        </p:nvSpPr>
        <p:spPr>
          <a:xfrm>
            <a:off x="986117" y="1721223"/>
            <a:ext cx="7521389" cy="276999"/>
          </a:xfrm>
          <a:prstGeom prst="rect">
            <a:avLst/>
          </a:prstGeom>
          <a:noFill/>
        </p:spPr>
        <p:txBody>
          <a:bodyPr wrap="square" rtlCol="0">
            <a:spAutoFit/>
          </a:bodyPr>
          <a:lstStyle/>
          <a:p>
            <a:endParaRPr lang="es-ES_tradnl" sz="1200" dirty="0" smtClean="0">
              <a:latin typeface="Century Gothic" charset="0"/>
              <a:ea typeface="Century Gothic" charset="0"/>
              <a:cs typeface="Century Gothic" charset="0"/>
            </a:endParaRPr>
          </a:p>
        </p:txBody>
      </p:sp>
      <p:sp>
        <p:nvSpPr>
          <p:cNvPr id="7" name="Título 6"/>
          <p:cNvSpPr>
            <a:spLocks noGrp="1"/>
          </p:cNvSpPr>
          <p:nvPr>
            <p:ph type="title"/>
          </p:nvPr>
        </p:nvSpPr>
        <p:spPr>
          <a:xfrm>
            <a:off x="628650" y="1292772"/>
            <a:ext cx="7886700" cy="588580"/>
          </a:xfrm>
        </p:spPr>
        <p:txBody>
          <a:bodyPr>
            <a:normAutofit/>
          </a:bodyPr>
          <a:lstStyle/>
          <a:p>
            <a:r>
              <a:rPr lang="es-ES" sz="3600" b="1" dirty="0" smtClean="0"/>
              <a:t>Historia </a:t>
            </a:r>
            <a:endParaRPr lang="es-ES" sz="3600" b="1" dirty="0"/>
          </a:p>
        </p:txBody>
      </p:sp>
      <p:sp>
        <p:nvSpPr>
          <p:cNvPr id="8" name="Marcador de contenido 7"/>
          <p:cNvSpPr>
            <a:spLocks noGrp="1"/>
          </p:cNvSpPr>
          <p:nvPr>
            <p:ph idx="1"/>
          </p:nvPr>
        </p:nvSpPr>
        <p:spPr>
          <a:xfrm>
            <a:off x="851338" y="2207171"/>
            <a:ext cx="7672552" cy="3300249"/>
          </a:xfrm>
        </p:spPr>
        <p:txBody>
          <a:bodyPr>
            <a:normAutofit fontScale="92500" lnSpcReduction="10000"/>
          </a:bodyPr>
          <a:lstStyle/>
          <a:p>
            <a:pPr algn="just"/>
            <a:r>
              <a:rPr lang="es-ES" sz="2600" dirty="0" smtClean="0">
                <a:latin typeface="+mj-lt"/>
              </a:rPr>
              <a:t>El collage hace su aparición en la escena artística a principios del siglo XX, y sirvió como herramienta de expresión de vanguardias artísticas como el futurismo, cubismo, dadaísmo, surrealismo, </a:t>
            </a:r>
            <a:r>
              <a:rPr lang="es-ES" sz="2600" dirty="0" smtClean="0">
                <a:latin typeface="+mj-lt"/>
              </a:rPr>
              <a:t>constructivismo</a:t>
            </a:r>
            <a:r>
              <a:rPr lang="es-ES" sz="2600" dirty="0" smtClean="0">
                <a:latin typeface="+mj-lt"/>
              </a:rPr>
              <a:t>, y a mediados de siglo es retomado por el movimiento artístico del pop art.</a:t>
            </a:r>
          </a:p>
          <a:p>
            <a:pPr algn="just"/>
            <a:r>
              <a:rPr lang="es-ES" sz="2600" dirty="0" smtClean="0">
                <a:latin typeface="+mj-lt"/>
              </a:rPr>
              <a:t>El acto de construir una imagen con base en otras ya existentes, refuerza el concepto de cambio de los sistemas establecidos en el mundo del arte, los cuales la mayoría de estas vanguardias buscaban cambiar . </a:t>
            </a:r>
          </a:p>
          <a:p>
            <a:endParaRPr lang="es-ES" dirty="0" smtClean="0">
              <a:latin typeface="+mj-lt"/>
            </a:endParaRPr>
          </a:p>
        </p:txBody>
      </p:sp>
    </p:spTree>
    <p:extLst>
      <p:ext uri="{BB962C8B-B14F-4D97-AF65-F5344CB8AC3E}">
        <p14:creationId xmlns:p14="http://schemas.microsoft.com/office/powerpoint/2010/main" val="1997249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ítulo 7"/>
          <p:cNvSpPr>
            <a:spLocks noGrp="1"/>
          </p:cNvSpPr>
          <p:nvPr>
            <p:ph type="title" idx="4294967295"/>
          </p:nvPr>
        </p:nvSpPr>
        <p:spPr>
          <a:xfrm>
            <a:off x="395452" y="1146175"/>
            <a:ext cx="7886700" cy="534988"/>
          </a:xfrm>
        </p:spPr>
        <p:txBody>
          <a:bodyPr>
            <a:normAutofit/>
          </a:bodyPr>
          <a:lstStyle/>
          <a:p>
            <a:r>
              <a:rPr lang="es-ES" sz="2800" b="1" dirty="0" smtClean="0"/>
              <a:t>Collage y fotomontaje </a:t>
            </a:r>
            <a:endParaRPr lang="es-ES" sz="2800" b="1" dirty="0"/>
          </a:p>
        </p:txBody>
      </p:sp>
      <p:sp>
        <p:nvSpPr>
          <p:cNvPr id="9" name="Marcador de texto 8"/>
          <p:cNvSpPr>
            <a:spLocks noGrp="1"/>
          </p:cNvSpPr>
          <p:nvPr>
            <p:ph type="body" idx="4294967295"/>
          </p:nvPr>
        </p:nvSpPr>
        <p:spPr>
          <a:xfrm>
            <a:off x="432562" y="1670160"/>
            <a:ext cx="3867150" cy="600075"/>
          </a:xfrm>
        </p:spPr>
        <p:txBody>
          <a:bodyPr>
            <a:normAutofit fontScale="85000" lnSpcReduction="10000"/>
          </a:bodyPr>
          <a:lstStyle/>
          <a:p>
            <a:r>
              <a:rPr lang="es-ES" b="1" dirty="0" smtClean="0">
                <a:latin typeface="+mj-lt"/>
              </a:rPr>
              <a:t>Hannah </a:t>
            </a:r>
            <a:r>
              <a:rPr lang="es-ES" b="1" dirty="0" err="1" smtClean="0">
                <a:latin typeface="+mj-lt"/>
              </a:rPr>
              <a:t>Hoch</a:t>
            </a:r>
            <a:r>
              <a:rPr lang="es-ES" b="1" dirty="0" smtClean="0">
                <a:latin typeface="+mj-lt"/>
              </a:rPr>
              <a:t> (1889 – 1978) </a:t>
            </a:r>
          </a:p>
        </p:txBody>
      </p:sp>
      <p:sp>
        <p:nvSpPr>
          <p:cNvPr id="10" name="Marcador de contenido 9"/>
          <p:cNvSpPr>
            <a:spLocks noGrp="1"/>
          </p:cNvSpPr>
          <p:nvPr>
            <p:ph sz="half" idx="4294967295"/>
          </p:nvPr>
        </p:nvSpPr>
        <p:spPr>
          <a:xfrm>
            <a:off x="693682" y="2200276"/>
            <a:ext cx="3606029" cy="3684588"/>
          </a:xfrm>
        </p:spPr>
        <p:txBody>
          <a:bodyPr>
            <a:normAutofit/>
          </a:bodyPr>
          <a:lstStyle/>
          <a:p>
            <a:pPr algn="just"/>
            <a:r>
              <a:rPr lang="es-ES" sz="1400" dirty="0">
                <a:latin typeface="+mj-lt"/>
              </a:rPr>
              <a:t>H</a:t>
            </a:r>
            <a:r>
              <a:rPr lang="es-ES" sz="1400" dirty="0" smtClean="0">
                <a:latin typeface="+mj-lt"/>
              </a:rPr>
              <a:t>izo parte del movimiento Dadaísta de Berlín, es pionera en el foto montaje y collage, el material que utilizaba en sus trabajos procedía de folletos técnicos, fotografías privadas, y revistas ilustradas.</a:t>
            </a:r>
          </a:p>
          <a:p>
            <a:pPr algn="just"/>
            <a:r>
              <a:rPr lang="es-ES" sz="1400" dirty="0" smtClean="0">
                <a:latin typeface="+mj-lt"/>
              </a:rPr>
              <a:t>Uno de los temas mas tratados en los collage de Hannah  era el papel de la mujer en la sociedad </a:t>
            </a:r>
          </a:p>
          <a:p>
            <a:pPr algn="just"/>
            <a:endParaRPr lang="es-ES" sz="1400" dirty="0" smtClean="0">
              <a:latin typeface="+mj-lt"/>
            </a:endParaRPr>
          </a:p>
          <a:p>
            <a:pPr algn="just"/>
            <a:r>
              <a:rPr lang="es-CO" sz="1400" dirty="0">
                <a:latin typeface="+mj-lt"/>
              </a:rPr>
              <a:t>“Me gustaría borrar los límites fijados que a los humanos, seguros de nosotros mismos, nos gusta dibujar alrededor de cualquier cosa que podamos conseguir”</a:t>
            </a:r>
            <a:endParaRPr lang="es-ES" sz="1400" dirty="0">
              <a:latin typeface="+mj-lt"/>
            </a:endParaRPr>
          </a:p>
        </p:txBody>
      </p:sp>
      <p:pic>
        <p:nvPicPr>
          <p:cNvPr id="14" name="Marcador de contenido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151" y="1459607"/>
            <a:ext cx="3914121" cy="4730055"/>
          </a:xfrm>
          <a:prstGeom prst="rect">
            <a:avLst/>
          </a:prstGeom>
        </p:spPr>
      </p:pic>
    </p:spTree>
    <p:extLst>
      <p:ext uri="{BB962C8B-B14F-4D97-AF65-F5344CB8AC3E}">
        <p14:creationId xmlns:p14="http://schemas.microsoft.com/office/powerpoint/2010/main" val="182397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389" y="1585587"/>
            <a:ext cx="3722077" cy="3879792"/>
          </a:xfrm>
          <a:prstGeom prst="rect">
            <a:avLst/>
          </a:prstGeom>
        </p:spPr>
      </p:pic>
      <p:pic>
        <p:nvPicPr>
          <p:cNvPr id="10" name="Marcador de contenido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20" y="1213424"/>
            <a:ext cx="3417751" cy="4963539"/>
          </a:xfrm>
          <a:prstGeom prst="rect">
            <a:avLst/>
          </a:prstGeom>
        </p:spPr>
      </p:pic>
    </p:spTree>
    <p:extLst>
      <p:ext uri="{BB962C8B-B14F-4D97-AF65-F5344CB8AC3E}">
        <p14:creationId xmlns:p14="http://schemas.microsoft.com/office/powerpoint/2010/main" val="357589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ítulo 7"/>
          <p:cNvSpPr>
            <a:spLocks noGrp="1"/>
          </p:cNvSpPr>
          <p:nvPr>
            <p:ph type="title"/>
          </p:nvPr>
        </p:nvSpPr>
        <p:spPr>
          <a:xfrm>
            <a:off x="628650" y="1219200"/>
            <a:ext cx="7886700" cy="471491"/>
          </a:xfrm>
        </p:spPr>
        <p:txBody>
          <a:bodyPr>
            <a:noAutofit/>
          </a:bodyPr>
          <a:lstStyle/>
          <a:p>
            <a:r>
              <a:rPr lang="es-ES" sz="2800" b="1" dirty="0" smtClean="0"/>
              <a:t>Man Ray (1890-1976)</a:t>
            </a:r>
            <a:endParaRPr lang="es-ES" sz="2800" b="1" dirty="0"/>
          </a:p>
        </p:txBody>
      </p:sp>
      <p:sp>
        <p:nvSpPr>
          <p:cNvPr id="9" name="Marcador de contenido 8"/>
          <p:cNvSpPr>
            <a:spLocks noGrp="1"/>
          </p:cNvSpPr>
          <p:nvPr>
            <p:ph sz="half" idx="1"/>
          </p:nvPr>
        </p:nvSpPr>
        <p:spPr>
          <a:xfrm>
            <a:off x="451141" y="1700759"/>
            <a:ext cx="4604335" cy="905807"/>
          </a:xfrm>
        </p:spPr>
        <p:txBody>
          <a:bodyPr>
            <a:normAutofit fontScale="92500" lnSpcReduction="10000"/>
          </a:bodyPr>
          <a:lstStyle/>
          <a:p>
            <a:r>
              <a:rPr lang="es-ES" sz="2400" dirty="0">
                <a:latin typeface="+mj-lt"/>
              </a:rPr>
              <a:t>A</a:t>
            </a:r>
            <a:r>
              <a:rPr lang="es-ES" sz="2400" dirty="0" smtClean="0">
                <a:latin typeface="+mj-lt"/>
              </a:rPr>
              <a:t>rtista y fotógrafo estadounidense, perteneció al movimiento dadaísta y surrealista </a:t>
            </a:r>
            <a:endParaRPr lang="es-ES" sz="2400" dirty="0">
              <a:latin typeface="+mj-lt"/>
            </a:endParaRPr>
          </a:p>
        </p:txBody>
      </p:sp>
      <p:pic>
        <p:nvPicPr>
          <p:cNvPr id="11" name="Marcador de contenido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68396" y="2909891"/>
            <a:ext cx="2635742" cy="3417810"/>
          </a:xfr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1393" y="1543546"/>
            <a:ext cx="3277236" cy="4635924"/>
          </a:xfrm>
          <a:prstGeom prst="rect">
            <a:avLst/>
          </a:prstGeom>
        </p:spPr>
      </p:pic>
    </p:spTree>
    <p:extLst>
      <p:ext uri="{BB962C8B-B14F-4D97-AF65-F5344CB8AC3E}">
        <p14:creationId xmlns:p14="http://schemas.microsoft.com/office/powerpoint/2010/main" val="2073396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ítulo 5"/>
          <p:cNvSpPr>
            <a:spLocks noGrp="1"/>
          </p:cNvSpPr>
          <p:nvPr>
            <p:ph type="title"/>
          </p:nvPr>
        </p:nvSpPr>
        <p:spPr>
          <a:xfrm>
            <a:off x="628650" y="1250730"/>
            <a:ext cx="5782660" cy="472967"/>
          </a:xfrm>
        </p:spPr>
        <p:txBody>
          <a:bodyPr>
            <a:noAutofit/>
          </a:bodyPr>
          <a:lstStyle/>
          <a:p>
            <a:r>
              <a:rPr lang="es-ES" sz="2800" b="1" dirty="0" smtClean="0"/>
              <a:t>John </a:t>
            </a:r>
            <a:r>
              <a:rPr lang="es-ES" sz="2800" b="1" dirty="0" err="1" smtClean="0"/>
              <a:t>Stezaker</a:t>
            </a:r>
            <a:r>
              <a:rPr lang="es-ES" sz="2800" b="1" dirty="0" smtClean="0"/>
              <a:t>- 1949</a:t>
            </a:r>
            <a:endParaRPr lang="es-ES" sz="2800" b="1" dirty="0"/>
          </a:p>
        </p:txBody>
      </p:sp>
      <p:pic>
        <p:nvPicPr>
          <p:cNvPr id="10" name="Marcador de contenido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78597" y="4103525"/>
            <a:ext cx="1749507" cy="2322021"/>
          </a:xfr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4196" y="2792576"/>
            <a:ext cx="2539942" cy="3449303"/>
          </a:xfrm>
          <a:prstGeom prst="rect">
            <a:avLst/>
          </a:prstGeom>
        </p:spPr>
      </p:pic>
      <p:sp>
        <p:nvSpPr>
          <p:cNvPr id="12" name="Marcador de contenido 11"/>
          <p:cNvSpPr>
            <a:spLocks noGrp="1"/>
          </p:cNvSpPr>
          <p:nvPr>
            <p:ph sz="half" idx="1"/>
          </p:nvPr>
        </p:nvSpPr>
        <p:spPr>
          <a:xfrm>
            <a:off x="628649" y="1825625"/>
            <a:ext cx="4048453" cy="865023"/>
          </a:xfrm>
        </p:spPr>
        <p:txBody>
          <a:bodyPr>
            <a:normAutofit fontScale="92500"/>
          </a:bodyPr>
          <a:lstStyle/>
          <a:p>
            <a:r>
              <a:rPr lang="es-CO" sz="1800" dirty="0" smtClean="0">
                <a:latin typeface="+mj-lt"/>
              </a:rPr>
              <a:t>Fotógrafo, collagista</a:t>
            </a:r>
            <a:r>
              <a:rPr lang="es-CO" sz="1800" dirty="0">
                <a:latin typeface="+mj-lt"/>
              </a:rPr>
              <a:t> </a:t>
            </a:r>
            <a:r>
              <a:rPr lang="es-CO" sz="1800" dirty="0" smtClean="0">
                <a:latin typeface="+mj-lt"/>
              </a:rPr>
              <a:t>y artista </a:t>
            </a:r>
            <a:r>
              <a:rPr lang="es-CO" sz="1800" dirty="0">
                <a:latin typeface="+mj-lt"/>
              </a:rPr>
              <a:t>conceptual </a:t>
            </a:r>
            <a:r>
              <a:rPr lang="es-CO" sz="1800" dirty="0" smtClean="0">
                <a:latin typeface="+mj-lt"/>
              </a:rPr>
              <a:t>inglés, usa para sus collage imágenes de la época de oro del cine de Hollywood. </a:t>
            </a:r>
            <a:endParaRPr lang="es-ES" sz="1800" dirty="0">
              <a:latin typeface="+mj-lt"/>
            </a:endParaRPr>
          </a:p>
        </p:txBody>
      </p:sp>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0582" y="1366481"/>
            <a:ext cx="3315943" cy="2648333"/>
          </a:xfrm>
          <a:prstGeom prst="rect">
            <a:avLst/>
          </a:prstGeom>
        </p:spPr>
      </p:pic>
    </p:spTree>
    <p:extLst>
      <p:ext uri="{BB962C8B-B14F-4D97-AF65-F5344CB8AC3E}">
        <p14:creationId xmlns:p14="http://schemas.microsoft.com/office/powerpoint/2010/main" val="550313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ítulo 2"/>
          <p:cNvSpPr>
            <a:spLocks noGrp="1"/>
          </p:cNvSpPr>
          <p:nvPr>
            <p:ph type="title" idx="4294967295"/>
          </p:nvPr>
        </p:nvSpPr>
        <p:spPr>
          <a:xfrm>
            <a:off x="544977" y="1271588"/>
            <a:ext cx="4521009" cy="473129"/>
          </a:xfrm>
        </p:spPr>
        <p:txBody>
          <a:bodyPr>
            <a:noAutofit/>
          </a:bodyPr>
          <a:lstStyle/>
          <a:p>
            <a:r>
              <a:rPr lang="es-ES" sz="3000" b="1" dirty="0" smtClean="0"/>
              <a:t>Collage con pintura y dibujo</a:t>
            </a:r>
            <a:endParaRPr lang="es-ES" sz="3000" b="1" dirty="0"/>
          </a:p>
        </p:txBody>
      </p:sp>
      <p:sp>
        <p:nvSpPr>
          <p:cNvPr id="4" name="Marcador de contenido 3"/>
          <p:cNvSpPr>
            <a:spLocks noGrp="1"/>
          </p:cNvSpPr>
          <p:nvPr>
            <p:ph sz="half" idx="4294967295"/>
          </p:nvPr>
        </p:nvSpPr>
        <p:spPr>
          <a:xfrm>
            <a:off x="704193" y="1832960"/>
            <a:ext cx="2963917" cy="3863647"/>
          </a:xfrm>
        </p:spPr>
        <p:txBody>
          <a:bodyPr>
            <a:normAutofit/>
          </a:bodyPr>
          <a:lstStyle/>
          <a:p>
            <a:pPr marL="0" indent="0">
              <a:buNone/>
            </a:pPr>
            <a:r>
              <a:rPr lang="es-ES" dirty="0"/>
              <a:t>*</a:t>
            </a:r>
            <a:r>
              <a:rPr lang="es-ES" sz="2600" dirty="0" smtClean="0"/>
              <a:t>Richard Hamilton</a:t>
            </a:r>
          </a:p>
          <a:p>
            <a:pPr marL="0" indent="0">
              <a:buNone/>
            </a:pPr>
            <a:r>
              <a:rPr lang="es-ES" sz="2600" dirty="0"/>
              <a:t> </a:t>
            </a:r>
            <a:r>
              <a:rPr lang="es-ES" sz="2600" dirty="0" smtClean="0"/>
              <a:t>  (1922- 2011)</a:t>
            </a:r>
          </a:p>
          <a:p>
            <a:r>
              <a:rPr lang="es-ES" sz="2200" dirty="0" smtClean="0">
                <a:latin typeface="+mj-lt"/>
              </a:rPr>
              <a:t>Pintor y diseñador grafico  británico, perteneciente  movimiento Pop Art</a:t>
            </a:r>
          </a:p>
          <a:p>
            <a:r>
              <a:rPr lang="es-ES" sz="2200" dirty="0" smtClean="0">
                <a:latin typeface="+mj-lt"/>
              </a:rPr>
              <a:t>Experimento con la pintura y los recortes  </a:t>
            </a:r>
          </a:p>
          <a:p>
            <a:pPr marL="0" indent="0">
              <a:buNone/>
            </a:pPr>
            <a:endParaRPr lang="es-ES" sz="2000" dirty="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146" y="1924406"/>
            <a:ext cx="4841001" cy="3513630"/>
          </a:xfrm>
          <a:prstGeom prst="rect">
            <a:avLst/>
          </a:prstGeom>
        </p:spPr>
      </p:pic>
    </p:spTree>
    <p:extLst>
      <p:ext uri="{BB962C8B-B14F-4D97-AF65-F5344CB8AC3E}">
        <p14:creationId xmlns:p14="http://schemas.microsoft.com/office/powerpoint/2010/main" val="188773502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FD5A9226-D871-CE40-B39F-E750A08B7E17}" vid="{C270E68F-05EF-8C4C-8299-5336E4566E24}"/>
    </a:ext>
  </a:extLst>
</a:theme>
</file>

<file path=docProps/app.xml><?xml version="1.0" encoding="utf-8"?>
<Properties xmlns="http://schemas.openxmlformats.org/officeDocument/2006/extended-properties" xmlns:vt="http://schemas.openxmlformats.org/officeDocument/2006/docPropsVTypes">
  <Template>Plantilla Cibercoelgio 2017</Template>
  <TotalTime>1797</TotalTime>
  <Words>363</Words>
  <Application>Microsoft Office PowerPoint</Application>
  <PresentationFormat>Presentación en pantalla (4:3)</PresentationFormat>
  <Paragraphs>33</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Calibri Light</vt:lpstr>
      <vt:lpstr>Century Gothic</vt:lpstr>
      <vt:lpstr>Tema de Office</vt:lpstr>
      <vt:lpstr>Presentación de PowerPoint</vt:lpstr>
      <vt:lpstr>Presentación de PowerPoint</vt:lpstr>
      <vt:lpstr>Presentación de PowerPoint</vt:lpstr>
      <vt:lpstr>Historia </vt:lpstr>
      <vt:lpstr>Collage y fotomontaje </vt:lpstr>
      <vt:lpstr>Presentación de PowerPoint</vt:lpstr>
      <vt:lpstr>Man Ray (1890-1976)</vt:lpstr>
      <vt:lpstr>John Stezaker- 1949</vt:lpstr>
      <vt:lpstr>Collage con pintura y dibujo</vt:lpstr>
      <vt:lpstr>Presentación de PowerPoint</vt:lpstr>
      <vt:lpstr>Andy Warhol (1928- 1987)</vt:lpstr>
      <vt:lpstr>Maurizio Anzeri  (1969)</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 ALEJANDRA VELASQUEZ OQUENDO</dc:creator>
  <cp:lastModifiedBy>LAURA ALEJANDRA VELASQUEZ OQUENDO</cp:lastModifiedBy>
  <cp:revision>33</cp:revision>
  <dcterms:created xsi:type="dcterms:W3CDTF">2017-08-23T17:13:27Z</dcterms:created>
  <dcterms:modified xsi:type="dcterms:W3CDTF">2017-08-28T13:40:35Z</dcterms:modified>
</cp:coreProperties>
</file>