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8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27/12/2010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englishmedialab.com/GrammarGames/fling%20the%20teacher/actionverbs/present%20progressive%20multiple%20choic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rong-chang.com/nse/se/nse054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youtube.com/watch?v=_I5S7fWe5tY" TargetMode="External"/><Relationship Id="rId7" Type="http://schemas.openxmlformats.org/officeDocument/2006/relationships/hyperlink" Target="http://www.youtube.com/watch?v=kOFVSP04B3A" TargetMode="External"/><Relationship Id="rId2" Type="http://schemas.openxmlformats.org/officeDocument/2006/relationships/hyperlink" Target="http://en.wikipedia.org/wiki/Carnival_in_Colomb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uBfylFgc53s&amp;playnext=1&amp;list=PL5C692D44B68A52D4&amp;index=41" TargetMode="External"/><Relationship Id="rId5" Type="http://schemas.openxmlformats.org/officeDocument/2006/relationships/hyperlink" Target="http://www.youtube.com/watch?v=QGI-YZ8i0ug" TargetMode="External"/><Relationship Id="rId4" Type="http://schemas.openxmlformats.org/officeDocument/2006/relationships/hyperlink" Target="http://www.youtube.com/watch?v=MbLlPs9y74k" TargetMode="External"/><Relationship Id="rId9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GAME</a:t>
            </a:r>
            <a:br>
              <a:rPr lang="en-US" dirty="0" smtClean="0"/>
            </a:br>
            <a:r>
              <a:rPr lang="en-US" dirty="0" smtClean="0"/>
              <a:t>Present continuous tense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476672"/>
            <a:ext cx="741682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2000" dirty="0" smtClean="0">
                <a:solidFill>
                  <a:srgbClr val="002060"/>
                </a:solidFill>
              </a:rPr>
              <a:t>Activity. </a:t>
            </a:r>
            <a:r>
              <a:rPr lang="en-US" sz="2000" b="0" dirty="0" smtClean="0">
                <a:solidFill>
                  <a:srgbClr val="002060"/>
                </a:solidFill>
              </a:rPr>
              <a:t>	</a:t>
            </a:r>
            <a:r>
              <a:rPr lang="en-US" sz="20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Go to next link to play a game, make sure to use the 		correct verb in present continuous tense, and when the 		15 sentences are correct, send the image of the CONGRATULATIONS.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1628801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hlinkClick r:id="rId2"/>
              </a:rPr>
              <a:t>http://www.englishmedialab.com/GrammarGames/fling%20the%20teacher/actionverbs/present%20progressive%20multiple%20choice.html</a:t>
            </a:r>
            <a:endParaRPr lang="en-US" b="1" u="sng" dirty="0" smtClean="0"/>
          </a:p>
          <a:p>
            <a:endParaRPr lang="en-US" b="1" u="sng" dirty="0" smtClean="0"/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PLAY + CONTINUE</a:t>
            </a:r>
          </a:p>
          <a:p>
            <a:pPr algn="ctr"/>
            <a:endParaRPr lang="en-US" b="1" dirty="0" smtClean="0">
              <a:solidFill>
                <a:srgbClr val="002060"/>
              </a:solidFill>
            </a:endParaRP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This is an example of the process</a:t>
            </a:r>
            <a:endParaRPr lang="es-CO" dirty="0" smtClean="0">
              <a:solidFill>
                <a:srgbClr val="002060"/>
              </a:solidFill>
            </a:endParaRPr>
          </a:p>
          <a:p>
            <a:endParaRPr lang="es-CO" dirty="0"/>
          </a:p>
        </p:txBody>
      </p:sp>
      <p:pic>
        <p:nvPicPr>
          <p:cNvPr id="1026" name="Picture 2" descr="C:\Users\Diego\Desktop\octavo uno\game 1 go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84984"/>
            <a:ext cx="9144000" cy="3573016"/>
          </a:xfrm>
          <a:prstGeom prst="rect">
            <a:avLst/>
          </a:prstGeom>
          <a:noFill/>
        </p:spPr>
      </p:pic>
      <p:pic>
        <p:nvPicPr>
          <p:cNvPr id="1027" name="Picture 3" descr="vide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620688"/>
            <a:ext cx="7429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416824" cy="576064"/>
          </a:xfrm>
        </p:spPr>
        <p:txBody>
          <a:bodyPr>
            <a:normAutofit fontScale="90000"/>
          </a:bodyPr>
          <a:lstStyle/>
          <a:p>
            <a:r>
              <a:rPr lang="en-US" sz="2000" b="0" dirty="0" smtClean="0"/>
              <a:t>Activity. Go to </a:t>
            </a:r>
            <a:r>
              <a:rPr lang="en-US" sz="2000" b="0" u="sng" dirty="0" smtClean="0">
                <a:hlinkClick r:id="rId2"/>
              </a:rPr>
              <a:t>http://www.rong-chang.com/nse/se/nse054.htm</a:t>
            </a:r>
            <a:r>
              <a:rPr lang="en-US" sz="2000" b="0" dirty="0" smtClean="0"/>
              <a:t> listen to the short story as much as necessary, and send your pronunciation.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1340768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Ruth is pregnant. She is expecting a baby. The baby is due in two months. The baby is a boy. It is her first boy. She already has a little girl. Her little girl is two years old. Ruth loves her little girl. Her little girl is happy to get a baby brother. Ruth is eating for two people right now. She is very careful about what she eats and drinks. She eats a lot of fresh fruits and vegetables. She eats fresh fish twice a week. She doesn't drink alcohol or coffee. She doesn't eat candy or potato chips. She stays away from cigarette smokers. She will have a healthy baby.</a:t>
            </a:r>
            <a:endParaRPr lang="es-CO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Imagen 1" descr="C:\Users\Diego\Desktop\Quinto-uno\mic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8953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755576" y="3573016"/>
            <a:ext cx="7416824" cy="57606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Activity. 	Complete according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to the last reading.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  </a:t>
            </a: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899592" y="4005064"/>
          <a:ext cx="7416822" cy="1800200"/>
        </p:xfrm>
        <a:graphic>
          <a:graphicData uri="http://schemas.openxmlformats.org/drawingml/2006/table">
            <a:tbl>
              <a:tblPr/>
              <a:tblGrid>
                <a:gridCol w="1235565"/>
                <a:gridCol w="1236423"/>
                <a:gridCol w="1236423"/>
                <a:gridCol w="1235565"/>
                <a:gridCol w="1236423"/>
                <a:gridCol w="1236423"/>
              </a:tblGrid>
              <a:tr h="360040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Main idea: 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Key words: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Calibri"/>
                          <a:ea typeface="Calibri"/>
                          <a:cs typeface="Times New Roman"/>
                        </a:rPr>
                        <a:t>baby</a:t>
                      </a:r>
                      <a:endParaRPr lang="en-US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1" name="Imagen 2" descr="MCj022205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717032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989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Activity.       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Look at these videos of celebrations in Colombia and complete the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data</a:t>
            </a:r>
            <a:br>
              <a:rPr lang="en-US" sz="2000" b="0" dirty="0" smtClean="0">
                <a:latin typeface="Calibri" pitchFamily="34" charset="0"/>
                <a:cs typeface="Calibri" pitchFamily="34" charset="0"/>
              </a:rPr>
            </a:br>
            <a:r>
              <a:rPr lang="en-US" sz="1800" b="0" dirty="0" smtClean="0">
                <a:latin typeface="Calibri" pitchFamily="34" charset="0"/>
                <a:cs typeface="Calibri" pitchFamily="34" charset="0"/>
              </a:rPr>
              <a:t> </a:t>
            </a:r>
            <a:br>
              <a:rPr lang="en-US" sz="1800" b="0" dirty="0" smtClean="0">
                <a:latin typeface="Calibri" pitchFamily="34" charset="0"/>
                <a:cs typeface="Calibri" pitchFamily="34" charset="0"/>
              </a:rPr>
            </a:br>
            <a:r>
              <a:rPr lang="es-ES_tradnl" sz="2000" u="sng" dirty="0" smtClean="0">
                <a:hlinkClick r:id="rId2"/>
              </a:rPr>
              <a:t>http://en.wikipedia.org/wiki/Carnival_in_Colombia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11560" y="1772814"/>
          <a:ext cx="7488832" cy="3312372"/>
        </p:xfrm>
        <a:graphic>
          <a:graphicData uri="http://schemas.openxmlformats.org/drawingml/2006/table">
            <a:tbl>
              <a:tblPr/>
              <a:tblGrid>
                <a:gridCol w="3530467"/>
                <a:gridCol w="2086157"/>
                <a:gridCol w="1872208"/>
              </a:tblGrid>
              <a:tr h="552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Celebrations</a:t>
                      </a:r>
                      <a:endParaRPr lang="es-CO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Where?</a:t>
                      </a:r>
                      <a:endParaRPr lang="es-CO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When?</a:t>
                      </a:r>
                      <a:endParaRPr lang="es-CO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  <a:hlinkClick r:id="rId3"/>
                        </a:rPr>
                        <a:t>Flower fair</a:t>
                      </a:r>
                      <a:endParaRPr lang="es-CO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u="sng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  <a:hlinkClick r:id="rId4"/>
                        </a:rPr>
                        <a:t>The Yipao</a:t>
                      </a:r>
                      <a:endParaRPr lang="es-CO"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  <a:hlinkClick r:id="rId5"/>
                        </a:rPr>
                        <a:t>Blacks and Whites' Carnival</a:t>
                      </a:r>
                      <a:endParaRPr lang="es-CO"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  <a:hlinkClick r:id="rId6"/>
                        </a:rPr>
                        <a:t>Bambuco</a:t>
                      </a:r>
                      <a:r>
                        <a:rPr lang="en-US" sz="1600" u="sng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  <a:hlinkClick r:id="rId6"/>
                        </a:rPr>
                        <a:t> Pageant and Folkloric Festival</a:t>
                      </a:r>
                      <a:endParaRPr lang="es-CO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  <a:hlinkClick r:id="rId7"/>
                        </a:rPr>
                        <a:t>Rock al </a:t>
                      </a:r>
                      <a:r>
                        <a:rPr lang="en-US" sz="1600" u="sng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  <a:hlinkClick r:id="rId7"/>
                        </a:rPr>
                        <a:t>Parque</a:t>
                      </a:r>
                      <a:endParaRPr lang="es-CO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5" name="Imagen 2" descr="MCj0433938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620688"/>
            <a:ext cx="676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Imagen 2" descr="MCj0222053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84368" y="692696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E0927773-B960-463F-9389-00F8B68D45BC}"/>
</file>

<file path=customXml/itemProps2.xml><?xml version="1.0" encoding="utf-8"?>
<ds:datastoreItem xmlns:ds="http://schemas.openxmlformats.org/officeDocument/2006/customXml" ds:itemID="{59F88D56-041D-4B8C-9455-01F8435DCE6E}"/>
</file>

<file path=customXml/itemProps3.xml><?xml version="1.0" encoding="utf-8"?>
<ds:datastoreItem xmlns:ds="http://schemas.openxmlformats.org/officeDocument/2006/customXml" ds:itemID="{44911140-7587-4C83-9781-CDA12DCA8CD7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563</TotalTime>
  <Words>211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GAME Present continuous tense</vt:lpstr>
      <vt:lpstr>Activity.  Go to next link to play a game, make sure to use the   correct verb in present continuous tense, and when the   15 sentences are correct, send the image of the CONGRATULATIONS. </vt:lpstr>
      <vt:lpstr>Activity. Go to http://www.rong-chang.com/nse/se/nse054.htm listen to the short story as much as necessary, and send your pronunciation. </vt:lpstr>
      <vt:lpstr>Activity.        Look at these videos of celebrations in Colombia and complete the data   http://en.wikipedia.org/wiki/Carnival_in_Colombia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90</cp:revision>
  <dcterms:created xsi:type="dcterms:W3CDTF">2009-03-25T12:49:46Z</dcterms:created>
  <dcterms:modified xsi:type="dcterms:W3CDTF">2010-12-27T17:56:27Z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