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0"/>
  </p:notesMasterIdLst>
  <p:sldIdLst>
    <p:sldId id="466" r:id="rId6"/>
    <p:sldId id="498" r:id="rId7"/>
    <p:sldId id="505" r:id="rId8"/>
    <p:sldId id="501"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MARCELA RESTREPO TOBÓN" initials="DMR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277A"/>
    <a:srgbClr val="FFD537"/>
    <a:srgbClr val="00A9D7"/>
    <a:srgbClr val="00923E"/>
    <a:srgbClr val="CF1F20"/>
    <a:srgbClr val="77368B"/>
    <a:srgbClr val="E74622"/>
    <a:srgbClr val="FF5100"/>
    <a:srgbClr val="00A48B"/>
    <a:srgbClr val="F18C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59" autoAdjust="0"/>
    <p:restoredTop sz="98148" autoAdjust="0"/>
  </p:normalViewPr>
  <p:slideViewPr>
    <p:cSldViewPr>
      <p:cViewPr varScale="1">
        <p:scale>
          <a:sx n="74" d="100"/>
          <a:sy n="74" d="100"/>
        </p:scale>
        <p:origin x="-13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7348E-BC6B-41A4-B2A2-B7B4632D96ED}" type="datetimeFigureOut">
              <a:rPr lang="es-ES" smtClean="0"/>
              <a:pPr/>
              <a:t>10/04/2015</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A292C-731F-45BB-A364-DB776F0BEBA2}" type="slidenum">
              <a:rPr lang="es-ES" smtClean="0"/>
              <a:pPr/>
              <a:t>‹Nº›</a:t>
            </a:fld>
            <a:endParaRPr lang="es-ES" dirty="0"/>
          </a:p>
        </p:txBody>
      </p:sp>
    </p:spTree>
    <p:extLst>
      <p:ext uri="{BB962C8B-B14F-4D97-AF65-F5344CB8AC3E}">
        <p14:creationId xmlns:p14="http://schemas.microsoft.com/office/powerpoint/2010/main" val="96603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Introducción:</a:t>
            </a:r>
            <a:r>
              <a:rPr lang="es-ES" dirty="0" smtClean="0"/>
              <a:t> escrito</a:t>
            </a:r>
            <a:r>
              <a:rPr lang="es-ES" baseline="0" dirty="0" smtClean="0"/>
              <a:t> que da la bienvenida al estudiante y le da una idea acerca de los aprendizajes que va a adquirir en el desarrollo de la lección.</a:t>
            </a:r>
            <a:endParaRPr lang="es-ES" dirty="0"/>
          </a:p>
        </p:txBody>
      </p:sp>
      <p:sp>
        <p:nvSpPr>
          <p:cNvPr id="4" name="Marcador de número de diapositiva 3"/>
          <p:cNvSpPr>
            <a:spLocks noGrp="1"/>
          </p:cNvSpPr>
          <p:nvPr>
            <p:ph type="sldNum" sz="quarter" idx="10"/>
          </p:nvPr>
        </p:nvSpPr>
        <p:spPr/>
        <p:txBody>
          <a:bodyPr/>
          <a:lstStyle/>
          <a:p>
            <a:fld id="{DFBA292C-731F-45BB-A364-DB776F0BEBA2}" type="slidenum">
              <a:rPr lang="es-ES" smtClean="0"/>
              <a:pPr/>
              <a:t>1</a:t>
            </a:fld>
            <a:endParaRPr lang="es-ES" dirty="0"/>
          </a:p>
        </p:txBody>
      </p:sp>
    </p:spTree>
    <p:extLst>
      <p:ext uri="{BB962C8B-B14F-4D97-AF65-F5344CB8AC3E}">
        <p14:creationId xmlns:p14="http://schemas.microsoft.com/office/powerpoint/2010/main" val="108749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Contenido temático: </a:t>
            </a:r>
            <a:r>
              <a:rPr lang="es-ES" b="0" dirty="0" smtClean="0"/>
              <a:t>desde este apartado comienza a presentars</a:t>
            </a:r>
            <a:r>
              <a:rPr lang="es-ES" b="0" baseline="0" dirty="0" smtClean="0"/>
              <a:t>e </a:t>
            </a:r>
            <a:r>
              <a:rPr lang="es-ES" b="0" dirty="0" smtClean="0"/>
              <a:t>los</a:t>
            </a:r>
            <a:r>
              <a:rPr lang="es-ES" b="0" baseline="0" dirty="0" smtClean="0"/>
              <a:t> conceptos que conforman la lección (textos, gráficos, tablas y otros) en aras a la adquisición de elementos teóricos que sirvan de base para la posterior realización de las actividades. Su desarrollo (contenido temático) se da a partir de instrucciones que tienen como objetivo guiar al estudiante en su interacción con el contenido.</a:t>
            </a:r>
          </a:p>
          <a:p>
            <a:endParaRPr lang="es-ES" b="1" baseline="0" dirty="0" smtClean="0"/>
          </a:p>
          <a:p>
            <a:r>
              <a:rPr lang="es-ES" b="1" baseline="0" dirty="0" smtClean="0"/>
              <a:t>Texto alternativo: </a:t>
            </a:r>
            <a:r>
              <a:rPr lang="es-ES" b="0" baseline="0" dirty="0" smtClean="0"/>
              <a:t>descripción general de cada una de las imágenes que acompañan la presentación de los contenidos en las diapositivas.</a:t>
            </a:r>
          </a:p>
          <a:p>
            <a:r>
              <a:rPr lang="es-ES" b="1" baseline="0" dirty="0" smtClean="0"/>
              <a:t>Instrucciones DW: </a:t>
            </a:r>
            <a:r>
              <a:rPr lang="es-ES" b="0" baseline="0" dirty="0" smtClean="0"/>
              <a:t>grupo de acciones que el DM le indica al DW y que éste último debe tener en cuenta al momento de realizar los desarrollos.</a:t>
            </a:r>
          </a:p>
        </p:txBody>
      </p:sp>
      <p:sp>
        <p:nvSpPr>
          <p:cNvPr id="4" name="Marcador de número de diapositiva 3"/>
          <p:cNvSpPr>
            <a:spLocks noGrp="1"/>
          </p:cNvSpPr>
          <p:nvPr>
            <p:ph type="sldNum" sz="quarter" idx="10"/>
          </p:nvPr>
        </p:nvSpPr>
        <p:spPr/>
        <p:txBody>
          <a:bodyPr/>
          <a:lstStyle/>
          <a:p>
            <a:fld id="{DFBA292C-731F-45BB-A364-DB776F0BEBA2}" type="slidenum">
              <a:rPr lang="es-ES" smtClean="0"/>
              <a:pPr/>
              <a:t>2</a:t>
            </a:fld>
            <a:endParaRPr lang="es-ES" dirty="0"/>
          </a:p>
        </p:txBody>
      </p:sp>
    </p:spTree>
    <p:extLst>
      <p:ext uri="{BB962C8B-B14F-4D97-AF65-F5344CB8AC3E}">
        <p14:creationId xmlns:p14="http://schemas.microsoft.com/office/powerpoint/2010/main" val="24877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Contenido temático: </a:t>
            </a:r>
            <a:r>
              <a:rPr lang="es-ES" b="0" dirty="0" smtClean="0"/>
              <a:t>desde este apartado comienza a presentars</a:t>
            </a:r>
            <a:r>
              <a:rPr lang="es-ES" b="0" baseline="0" dirty="0" smtClean="0"/>
              <a:t>e </a:t>
            </a:r>
            <a:r>
              <a:rPr lang="es-ES" b="0" dirty="0" smtClean="0"/>
              <a:t>los</a:t>
            </a:r>
            <a:r>
              <a:rPr lang="es-ES" b="0" baseline="0" dirty="0" smtClean="0"/>
              <a:t> conceptos que conforman la lección (textos, gráficos, tablas y otros) en aras a la adquisición de elementos teóricos que sirvan de base para la posterior realización de las actividades. Su desarrollo (contenido temático) se da a partir de instrucciones que tienen como objetivo guiar al estudiante en su interacción con el contenido.</a:t>
            </a:r>
          </a:p>
          <a:p>
            <a:endParaRPr lang="es-ES" b="1" baseline="0" dirty="0" smtClean="0"/>
          </a:p>
          <a:p>
            <a:r>
              <a:rPr lang="es-ES" b="1" baseline="0" dirty="0" smtClean="0"/>
              <a:t>Texto alternativo: </a:t>
            </a:r>
            <a:r>
              <a:rPr lang="es-ES" b="0" baseline="0" dirty="0" smtClean="0"/>
              <a:t>descripción general de cada una de las imágenes que acompañan la presentación de los contenidos en las diapositivas.</a:t>
            </a:r>
          </a:p>
          <a:p>
            <a:r>
              <a:rPr lang="es-ES" b="1" baseline="0" dirty="0" smtClean="0"/>
              <a:t>Instrucciones DW: </a:t>
            </a:r>
            <a:r>
              <a:rPr lang="es-ES" b="0" baseline="0" dirty="0" smtClean="0"/>
              <a:t>grupo de acciones que el DM le indica al DW y que éste último debe tener en cuenta al momento de realizar los desarrollos.</a:t>
            </a:r>
          </a:p>
        </p:txBody>
      </p:sp>
      <p:sp>
        <p:nvSpPr>
          <p:cNvPr id="4" name="Marcador de número de diapositiva 3"/>
          <p:cNvSpPr>
            <a:spLocks noGrp="1"/>
          </p:cNvSpPr>
          <p:nvPr>
            <p:ph type="sldNum" sz="quarter" idx="10"/>
          </p:nvPr>
        </p:nvSpPr>
        <p:spPr/>
        <p:txBody>
          <a:bodyPr/>
          <a:lstStyle/>
          <a:p>
            <a:fld id="{DFBA292C-731F-45BB-A364-DB776F0BEBA2}" type="slidenum">
              <a:rPr lang="es-ES" smtClean="0"/>
              <a:pPr/>
              <a:t>3</a:t>
            </a:fld>
            <a:endParaRPr lang="es-ES" dirty="0"/>
          </a:p>
        </p:txBody>
      </p:sp>
    </p:spTree>
    <p:extLst>
      <p:ext uri="{BB962C8B-B14F-4D97-AF65-F5344CB8AC3E}">
        <p14:creationId xmlns:p14="http://schemas.microsoft.com/office/powerpoint/2010/main" val="24877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Contenido temático: </a:t>
            </a:r>
            <a:r>
              <a:rPr lang="es-ES" b="0" dirty="0" smtClean="0"/>
              <a:t>desde este apartado comienza a presentars</a:t>
            </a:r>
            <a:r>
              <a:rPr lang="es-ES" b="0" baseline="0" dirty="0" smtClean="0"/>
              <a:t>e </a:t>
            </a:r>
            <a:r>
              <a:rPr lang="es-ES" b="0" dirty="0" smtClean="0"/>
              <a:t>los</a:t>
            </a:r>
            <a:r>
              <a:rPr lang="es-ES" b="0" baseline="0" dirty="0" smtClean="0"/>
              <a:t> conceptos que conforman la lección (textos, gráficos, tablas y otros) en aras a la adquisición de elementos teóricos que sirvan de base para la posterior realización de las actividades. Su desarrollo (contenido temático) se da a partir de instrucciones que tienen como objetivo guiar al estudiante en su interacción con el contenido.</a:t>
            </a:r>
          </a:p>
          <a:p>
            <a:endParaRPr lang="es-ES" b="1" baseline="0" dirty="0" smtClean="0"/>
          </a:p>
          <a:p>
            <a:r>
              <a:rPr lang="es-ES" b="1" baseline="0" dirty="0" smtClean="0"/>
              <a:t>Texto alternativo: </a:t>
            </a:r>
            <a:r>
              <a:rPr lang="es-ES" b="0" baseline="0" dirty="0" smtClean="0"/>
              <a:t>descripción general de cada una de las imágenes que acompañan la presentación de los contenidos en las diapositivas.</a:t>
            </a:r>
          </a:p>
          <a:p>
            <a:r>
              <a:rPr lang="es-ES" b="1" baseline="0" dirty="0" smtClean="0"/>
              <a:t>Instrucciones DW: </a:t>
            </a:r>
            <a:r>
              <a:rPr lang="es-ES" b="0" baseline="0" dirty="0" smtClean="0"/>
              <a:t>grupo de acciones que el DM le indica al DW y que éste último debe tener en cuenta al momento de realizar los desarrollos.</a:t>
            </a:r>
          </a:p>
        </p:txBody>
      </p:sp>
      <p:sp>
        <p:nvSpPr>
          <p:cNvPr id="4" name="Marcador de número de diapositiva 3"/>
          <p:cNvSpPr>
            <a:spLocks noGrp="1"/>
          </p:cNvSpPr>
          <p:nvPr>
            <p:ph type="sldNum" sz="quarter" idx="10"/>
          </p:nvPr>
        </p:nvSpPr>
        <p:spPr/>
        <p:txBody>
          <a:bodyPr/>
          <a:lstStyle/>
          <a:p>
            <a:fld id="{DFBA292C-731F-45BB-A364-DB776F0BEBA2}" type="slidenum">
              <a:rPr lang="es-ES" smtClean="0"/>
              <a:pPr/>
              <a:t>4</a:t>
            </a:fld>
            <a:endParaRPr lang="es-ES" dirty="0"/>
          </a:p>
        </p:txBody>
      </p:sp>
    </p:spTree>
    <p:extLst>
      <p:ext uri="{BB962C8B-B14F-4D97-AF65-F5344CB8AC3E}">
        <p14:creationId xmlns:p14="http://schemas.microsoft.com/office/powerpoint/2010/main" val="248773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C960330-9EE6-4279-A589-61785898B17C}" type="datetimeFigureOut">
              <a:rPr lang="es-ES" smtClean="0"/>
              <a:pPr/>
              <a:t>10/04/2015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8A8CD97-9A41-4FEE-807E-77170738614F}"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C960330-9EE6-4279-A589-61785898B17C}" type="datetimeFigureOut">
              <a:rPr lang="es-ES" smtClean="0"/>
              <a:pPr/>
              <a:t>10/04/2015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8A8CD97-9A41-4FEE-807E-77170738614F}"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C960330-9EE6-4279-A589-61785898B17C}" type="datetimeFigureOut">
              <a:rPr lang="es-ES" smtClean="0"/>
              <a:pPr/>
              <a:t>10/04/2015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8A8CD97-9A41-4FEE-807E-77170738614F}"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C960330-9EE6-4279-A589-61785898B17C}" type="datetimeFigureOut">
              <a:rPr lang="es-ES" smtClean="0"/>
              <a:pPr/>
              <a:t>10/04/2015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8A8CD97-9A41-4FEE-807E-77170738614F}"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C960330-9EE6-4279-A589-61785898B17C}" type="datetimeFigureOut">
              <a:rPr lang="es-ES" smtClean="0"/>
              <a:pPr/>
              <a:t>10/04/2015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8A8CD97-9A41-4FEE-807E-77170738614F}"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C960330-9EE6-4279-A589-61785898B17C}" type="datetimeFigureOut">
              <a:rPr lang="es-ES" smtClean="0"/>
              <a:pPr/>
              <a:t>10/04/2015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8A8CD97-9A41-4FEE-807E-77170738614F}"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C960330-9EE6-4279-A589-61785898B17C}" type="datetimeFigureOut">
              <a:rPr lang="es-ES" smtClean="0"/>
              <a:pPr/>
              <a:t>10/04/2015</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E8A8CD97-9A41-4FEE-807E-77170738614F}"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C960330-9EE6-4279-A589-61785898B17C}" type="datetimeFigureOut">
              <a:rPr lang="es-ES" smtClean="0"/>
              <a:pPr/>
              <a:t>10/04/2015</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E8A8CD97-9A41-4FEE-807E-77170738614F}"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C960330-9EE6-4279-A589-61785898B17C}" type="datetimeFigureOut">
              <a:rPr lang="es-ES" smtClean="0"/>
              <a:pPr/>
              <a:t>10/04/2015</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E8A8CD97-9A41-4FEE-807E-77170738614F}"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960330-9EE6-4279-A589-61785898B17C}" type="datetimeFigureOut">
              <a:rPr lang="es-ES" smtClean="0"/>
              <a:pPr/>
              <a:t>10/04/2015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8A8CD97-9A41-4FEE-807E-77170738614F}"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C960330-9EE6-4279-A589-61785898B17C}" type="datetimeFigureOut">
              <a:rPr lang="es-ES" smtClean="0"/>
              <a:pPr/>
              <a:t>10/04/2015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8A8CD97-9A41-4FEE-807E-77170738614F}"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60330-9EE6-4279-A589-61785898B17C}" type="datetimeFigureOut">
              <a:rPr lang="es-ES" smtClean="0"/>
              <a:pPr/>
              <a:t>10/04/2015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8CD97-9A41-4FEE-807E-77170738614F}" type="slidenum">
              <a:rPr lang="es-ES" smtClean="0"/>
              <a:pPr/>
              <a:t>‹Nº›</a:t>
            </a:fld>
            <a:endParaRPr lang="es-ES" dirty="0"/>
          </a:p>
        </p:txBody>
      </p:sp>
      <p:sp>
        <p:nvSpPr>
          <p:cNvPr id="7" name="CuadroTexto 6"/>
          <p:cNvSpPr txBox="1"/>
          <p:nvPr userDrawn="1"/>
        </p:nvSpPr>
        <p:spPr>
          <a:xfrm>
            <a:off x="8915400" y="1993900"/>
            <a:ext cx="184666" cy="369332"/>
          </a:xfrm>
          <a:prstGeom prst="rect">
            <a:avLst/>
          </a:prstGeom>
          <a:noFill/>
        </p:spPr>
        <p:txBody>
          <a:bodyPr wrap="none" rtlCol="0">
            <a:spAutoFit/>
          </a:bodyPr>
          <a:lstStyle/>
          <a:p>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txBox="1">
            <a:spLocks/>
          </p:cNvSpPr>
          <p:nvPr/>
        </p:nvSpPr>
        <p:spPr>
          <a:xfrm>
            <a:off x="17501" y="3212976"/>
            <a:ext cx="5734012" cy="3600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600" b="1" spc="600" dirty="0" smtClean="0">
                <a:solidFill>
                  <a:schemeClr val="tx1">
                    <a:lumMod val="75000"/>
                    <a:lumOff val="25000"/>
                  </a:schemeClr>
                </a:solidFill>
                <a:latin typeface="Arial"/>
                <a:ea typeface="Verdana" pitchFamily="34" charset="0"/>
                <a:cs typeface="Arial"/>
              </a:rPr>
              <a:t>Student’s name:</a:t>
            </a:r>
          </a:p>
          <a:p>
            <a:endParaRPr lang="es-ES" sz="1600" b="1" spc="600" dirty="0">
              <a:solidFill>
                <a:schemeClr val="tx1">
                  <a:lumMod val="75000"/>
                  <a:lumOff val="25000"/>
                </a:schemeClr>
              </a:solidFill>
              <a:latin typeface="Arial"/>
              <a:ea typeface="Verdana" pitchFamily="34" charset="0"/>
              <a:cs typeface="Arial"/>
            </a:endParaRPr>
          </a:p>
          <a:p>
            <a:endParaRPr lang="es-ES" sz="1600" b="1" spc="600" dirty="0" smtClean="0">
              <a:solidFill>
                <a:schemeClr val="tx1">
                  <a:lumMod val="75000"/>
                  <a:lumOff val="25000"/>
                </a:schemeClr>
              </a:solidFill>
              <a:latin typeface="Arial"/>
              <a:ea typeface="Verdana" pitchFamily="34" charset="0"/>
              <a:cs typeface="Arial"/>
            </a:endParaRPr>
          </a:p>
          <a:p>
            <a:endParaRPr lang="en-US" sz="1600" b="1" spc="6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1895982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 name="3 Subtítulo"/>
          <p:cNvSpPr txBox="1">
            <a:spLocks/>
          </p:cNvSpPr>
          <p:nvPr/>
        </p:nvSpPr>
        <p:spPr>
          <a:xfrm>
            <a:off x="1691680" y="1412776"/>
            <a:ext cx="5734012" cy="3600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s-ES" sz="1600" b="1" spc="300" dirty="0" smtClean="0">
              <a:solidFill>
                <a:schemeClr val="tx1">
                  <a:lumMod val="75000"/>
                  <a:lumOff val="25000"/>
                </a:schemeClr>
              </a:solidFill>
              <a:latin typeface="Arial"/>
              <a:cs typeface="Arial"/>
            </a:endParaRPr>
          </a:p>
        </p:txBody>
      </p:sp>
      <p:sp>
        <p:nvSpPr>
          <p:cNvPr id="4" name="3 CuadroTexto"/>
          <p:cNvSpPr txBox="1"/>
          <p:nvPr/>
        </p:nvSpPr>
        <p:spPr>
          <a:xfrm>
            <a:off x="-13314" y="1772816"/>
            <a:ext cx="9144000" cy="2092881"/>
          </a:xfrm>
          <a:prstGeom prst="rect">
            <a:avLst/>
          </a:prstGeom>
          <a:noFill/>
        </p:spPr>
        <p:txBody>
          <a:bodyPr wrap="square" rtlCol="0">
            <a:spAutoFit/>
          </a:bodyPr>
          <a:lstStyle/>
          <a:p>
            <a:pPr algn="just"/>
            <a:r>
              <a:rPr lang="en-US" sz="1400" dirty="0" smtClean="0">
                <a:latin typeface="Verdana" pitchFamily="34" charset="0"/>
                <a:ea typeface="Verdana" pitchFamily="34" charset="0"/>
                <a:cs typeface="Verdana" pitchFamily="34" charset="0"/>
              </a:rPr>
              <a:t>You are planning your next vacation trip, in order to enjoy is as much as possible.</a:t>
            </a:r>
          </a:p>
          <a:p>
            <a:pPr algn="just"/>
            <a:endParaRPr lang="en-US" sz="1400" dirty="0">
              <a:latin typeface="Verdana" pitchFamily="34" charset="0"/>
              <a:ea typeface="Verdana" pitchFamily="34" charset="0"/>
              <a:cs typeface="Verdana" pitchFamily="34" charset="0"/>
            </a:endParaRPr>
          </a:p>
          <a:p>
            <a:pPr algn="just"/>
            <a:endParaRPr lang="en-US" sz="1400" dirty="0" smtClean="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ACTIVITY. </a:t>
            </a:r>
            <a:r>
              <a:rPr lang="en-US" sz="1400" dirty="0" smtClean="0">
                <a:latin typeface="Verdana" pitchFamily="34" charset="0"/>
                <a:ea typeface="Verdana" pitchFamily="34" charset="0"/>
                <a:cs typeface="Verdana" pitchFamily="34" charset="0"/>
              </a:rPr>
              <a:t> 	Describe your future vacation trip, in which you include the places to visit, the 		activities to do, the weather conditions and the clothes you will wear.</a:t>
            </a:r>
          </a:p>
          <a:p>
            <a:pPr algn="just"/>
            <a:r>
              <a:rPr lang="en-US" sz="1400" b="1" i="1" dirty="0" smtClean="0"/>
              <a:t>		(</a:t>
            </a:r>
            <a:r>
              <a:rPr lang="en-US" sz="1400" b="1" i="1" dirty="0"/>
              <a:t>Include your pronunciation by recording your voice)</a:t>
            </a:r>
            <a:endParaRPr lang="es-CO" sz="1400" dirty="0"/>
          </a:p>
          <a:p>
            <a:pPr algn="just"/>
            <a:endParaRPr lang="en-US" sz="1400" dirty="0" smtClean="0">
              <a:latin typeface="Verdana" pitchFamily="34" charset="0"/>
              <a:ea typeface="Verdana" pitchFamily="34" charset="0"/>
              <a:cs typeface="Verdana" pitchFamily="34" charset="0"/>
            </a:endParaRPr>
          </a:p>
          <a:p>
            <a:pPr algn="just"/>
            <a:endParaRPr lang="en-US" sz="1400" dirty="0">
              <a:latin typeface="Verdana" pitchFamily="34" charset="0"/>
              <a:ea typeface="Verdana" pitchFamily="34" charset="0"/>
              <a:cs typeface="Verdana" pitchFamily="34" charset="0"/>
            </a:endParaRPr>
          </a:p>
          <a:p>
            <a:pPr algn="just"/>
            <a:endParaRPr lang="en-US" sz="1400" dirty="0">
              <a:latin typeface="Verdana" pitchFamily="34" charset="0"/>
              <a:ea typeface="Verdana" pitchFamily="34" charset="0"/>
              <a:cs typeface="Verdana" pitchFamily="34" charset="0"/>
            </a:endParaRPr>
          </a:p>
        </p:txBody>
      </p:sp>
      <p:sp>
        <p:nvSpPr>
          <p:cNvPr id="2" name="1 CuadroTexto"/>
          <p:cNvSpPr txBox="1"/>
          <p:nvPr/>
        </p:nvSpPr>
        <p:spPr>
          <a:xfrm>
            <a:off x="0" y="3429000"/>
            <a:ext cx="8748464" cy="2585323"/>
          </a:xfrm>
          <a:prstGeom prst="rect">
            <a:avLst/>
          </a:prstGeom>
          <a:noFill/>
        </p:spPr>
        <p:txBody>
          <a:bodyPr wrap="square" rtlCol="0">
            <a:spAutoFit/>
          </a:bodyPr>
          <a:lstStyle/>
          <a:p>
            <a:pPr algn="ctr"/>
            <a:r>
              <a:rPr lang="en-US" b="1" dirty="0" smtClean="0"/>
              <a:t>My best vacation ever!</a:t>
            </a:r>
          </a:p>
          <a:p>
            <a:endParaRPr lang="en-US" dirty="0" smtClean="0"/>
          </a:p>
          <a:p>
            <a:endParaRPr lang="en-US" dirty="0" smtClean="0"/>
          </a:p>
          <a:p>
            <a:pPr algn="just"/>
            <a:r>
              <a:rPr lang="en-US" dirty="0" smtClean="0"/>
              <a:t>My vacation will be in June. The weather will be hot. I will visit San Andres Islands. There I will share with my family…..</a:t>
            </a:r>
          </a:p>
          <a:p>
            <a:pPr algn="just"/>
            <a:endParaRPr lang="en-US" dirty="0" smtClean="0"/>
          </a:p>
          <a:p>
            <a:endParaRPr lang="es-CO" dirty="0" smtClean="0"/>
          </a:p>
          <a:p>
            <a:endParaRPr lang="es-CO" dirty="0"/>
          </a:p>
          <a:p>
            <a:endParaRPr lang="es-CO" dirty="0"/>
          </a:p>
        </p:txBody>
      </p:sp>
    </p:spTree>
    <p:extLst>
      <p:ext uri="{BB962C8B-B14F-4D97-AF65-F5344CB8AC3E}">
        <p14:creationId xmlns:p14="http://schemas.microsoft.com/office/powerpoint/2010/main" val="2217689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 name="3 Subtítulo"/>
          <p:cNvSpPr txBox="1">
            <a:spLocks/>
          </p:cNvSpPr>
          <p:nvPr/>
        </p:nvSpPr>
        <p:spPr>
          <a:xfrm>
            <a:off x="1691680" y="1412776"/>
            <a:ext cx="5734012" cy="3600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s-ES" sz="1600" b="1" spc="300" dirty="0" smtClean="0">
              <a:solidFill>
                <a:schemeClr val="tx1">
                  <a:lumMod val="75000"/>
                  <a:lumOff val="25000"/>
                </a:schemeClr>
              </a:solidFill>
              <a:latin typeface="Arial"/>
              <a:cs typeface="Arial"/>
            </a:endParaRPr>
          </a:p>
        </p:txBody>
      </p:sp>
      <p:sp>
        <p:nvSpPr>
          <p:cNvPr id="4" name="3 CuadroTexto"/>
          <p:cNvSpPr txBox="1"/>
          <p:nvPr/>
        </p:nvSpPr>
        <p:spPr>
          <a:xfrm>
            <a:off x="-13314" y="1772816"/>
            <a:ext cx="9157314" cy="738664"/>
          </a:xfrm>
          <a:prstGeom prst="rect">
            <a:avLst/>
          </a:prstGeom>
          <a:noFill/>
        </p:spPr>
        <p:txBody>
          <a:bodyPr wrap="square" rtlCol="0">
            <a:spAutoFit/>
          </a:bodyPr>
          <a:lstStyle/>
          <a:p>
            <a:pPr algn="just"/>
            <a:r>
              <a:rPr lang="en-US" sz="1400" b="1" dirty="0" smtClean="0">
                <a:latin typeface="Verdana" pitchFamily="34" charset="0"/>
                <a:ea typeface="Verdana" pitchFamily="34" charset="0"/>
                <a:cs typeface="Verdana" pitchFamily="34" charset="0"/>
              </a:rPr>
              <a:t>ACTIVITY.</a:t>
            </a:r>
            <a:r>
              <a:rPr lang="en-US" sz="1400" dirty="0" smtClean="0">
                <a:latin typeface="Verdana" pitchFamily="34" charset="0"/>
                <a:ea typeface="Verdana" pitchFamily="34" charset="0"/>
                <a:cs typeface="Verdana" pitchFamily="34" charset="0"/>
              </a:rPr>
              <a:t> 	Two of your friends are planning to spend their vacation in different places, 		and they need some opinions about which clothes to take and which 			activities to do. Could you please give them some suggestions?</a:t>
            </a:r>
          </a:p>
        </p:txBody>
      </p:sp>
      <p:graphicFrame>
        <p:nvGraphicFramePr>
          <p:cNvPr id="2" name="1 Tabla"/>
          <p:cNvGraphicFramePr>
            <a:graphicFrameLocks noGrp="1"/>
          </p:cNvGraphicFramePr>
          <p:nvPr>
            <p:extLst>
              <p:ext uri="{D42A27DB-BD31-4B8C-83A1-F6EECF244321}">
                <p14:modId xmlns:p14="http://schemas.microsoft.com/office/powerpoint/2010/main" val="2853328606"/>
              </p:ext>
            </p:extLst>
          </p:nvPr>
        </p:nvGraphicFramePr>
        <p:xfrm>
          <a:off x="0" y="2571974"/>
          <a:ext cx="9144000" cy="4518034"/>
        </p:xfrm>
        <a:graphic>
          <a:graphicData uri="http://schemas.openxmlformats.org/drawingml/2006/table">
            <a:tbl>
              <a:tblPr firstRow="1" bandRow="1">
                <a:tableStyleId>{5C22544A-7EE6-4342-B048-85BDC9FD1C3A}</a:tableStyleId>
              </a:tblPr>
              <a:tblGrid>
                <a:gridCol w="2286000"/>
                <a:gridCol w="2286000"/>
                <a:gridCol w="2286000"/>
                <a:gridCol w="2286000"/>
              </a:tblGrid>
              <a:tr h="352970">
                <a:tc>
                  <a:txBody>
                    <a:bodyPr/>
                    <a:lstStyle/>
                    <a:p>
                      <a:endParaRPr lang="es-CO" dirty="0"/>
                    </a:p>
                  </a:txBody>
                  <a:tcPr/>
                </a:tc>
                <a:tc>
                  <a:txBody>
                    <a:bodyPr/>
                    <a:lstStyle/>
                    <a:p>
                      <a:endParaRPr lang="es-CO" dirty="0" smtClean="0"/>
                    </a:p>
                    <a:p>
                      <a:r>
                        <a:rPr lang="es-CO" dirty="0" smtClean="0"/>
                        <a:t>Place </a:t>
                      </a:r>
                      <a:endParaRPr lang="es-CO" dirty="0"/>
                    </a:p>
                  </a:txBody>
                  <a:tcPr/>
                </a:tc>
                <a:tc>
                  <a:txBody>
                    <a:bodyPr/>
                    <a:lstStyle/>
                    <a:p>
                      <a:r>
                        <a:rPr lang="en-US" noProof="0" smtClean="0"/>
                        <a:t>Clothes </a:t>
                      </a:r>
                      <a:endParaRPr lang="en-US" noProof="0"/>
                    </a:p>
                  </a:txBody>
                  <a:tcPr/>
                </a:tc>
                <a:tc>
                  <a:txBody>
                    <a:bodyPr/>
                    <a:lstStyle/>
                    <a:p>
                      <a:r>
                        <a:rPr lang="en-US" noProof="0" dirty="0" smtClean="0"/>
                        <a:t>Activities </a:t>
                      </a:r>
                      <a:endParaRPr lang="en-US" noProof="0" dirty="0"/>
                    </a:p>
                  </a:txBody>
                  <a:tcPr/>
                </a:tc>
              </a:tr>
              <a:tr h="1729114">
                <a:tc>
                  <a:txBody>
                    <a:bodyPr/>
                    <a:lstStyle/>
                    <a:p>
                      <a:pPr algn="ctr">
                        <a:lnSpc>
                          <a:spcPct val="250000"/>
                        </a:lnSpc>
                      </a:pPr>
                      <a:r>
                        <a:rPr lang="es-CO" b="1" dirty="0" smtClean="0"/>
                        <a:t>Sara </a:t>
                      </a:r>
                    </a:p>
                    <a:p>
                      <a:pPr algn="ctr">
                        <a:lnSpc>
                          <a:spcPct val="250000"/>
                        </a:lnSpc>
                      </a:pPr>
                      <a:endParaRPr lang="es-CO" b="1" dirty="0" smtClean="0"/>
                    </a:p>
                  </a:txBody>
                  <a:tcPr/>
                </a:tc>
                <a:tc>
                  <a:txBody>
                    <a:bodyPr/>
                    <a:lstStyle/>
                    <a:p>
                      <a:pPr algn="ctr">
                        <a:lnSpc>
                          <a:spcPct val="100000"/>
                        </a:lnSpc>
                      </a:pPr>
                      <a:r>
                        <a:rPr lang="es-CO" dirty="0" smtClean="0"/>
                        <a:t>A farm </a:t>
                      </a:r>
                      <a:endParaRPr lang="es-CO" dirty="0"/>
                    </a:p>
                  </a:txBody>
                  <a:tcPr/>
                </a:tc>
                <a:tc>
                  <a:txBody>
                    <a:bodyPr/>
                    <a:lstStyle/>
                    <a:p>
                      <a:pPr>
                        <a:lnSpc>
                          <a:spcPct val="250000"/>
                        </a:lnSpc>
                      </a:pPr>
                      <a:endParaRPr lang="es-CO" dirty="0"/>
                    </a:p>
                  </a:txBody>
                  <a:tcPr/>
                </a:tc>
                <a:tc>
                  <a:txBody>
                    <a:bodyPr/>
                    <a:lstStyle/>
                    <a:p>
                      <a:pPr>
                        <a:lnSpc>
                          <a:spcPct val="250000"/>
                        </a:lnSpc>
                      </a:pPr>
                      <a:endParaRPr lang="es-CO" dirty="0"/>
                    </a:p>
                  </a:txBody>
                  <a:tcPr/>
                </a:tc>
              </a:tr>
              <a:tr h="370840">
                <a:tc>
                  <a:txBody>
                    <a:bodyPr/>
                    <a:lstStyle/>
                    <a:p>
                      <a:pPr algn="ctr">
                        <a:lnSpc>
                          <a:spcPct val="250000"/>
                        </a:lnSpc>
                      </a:pPr>
                      <a:r>
                        <a:rPr lang="es-CO" b="1" dirty="0" smtClean="0"/>
                        <a:t>Ralph </a:t>
                      </a:r>
                    </a:p>
                    <a:p>
                      <a:pPr algn="ctr">
                        <a:lnSpc>
                          <a:spcPct val="250000"/>
                        </a:lnSpc>
                      </a:pPr>
                      <a:endParaRPr lang="es-CO" b="1" dirty="0" smtClean="0"/>
                    </a:p>
                  </a:txBody>
                  <a:tcPr/>
                </a:tc>
                <a:tc>
                  <a:txBody>
                    <a:bodyPr/>
                    <a:lstStyle/>
                    <a:p>
                      <a:pPr algn="ctr">
                        <a:lnSpc>
                          <a:spcPct val="100000"/>
                        </a:lnSpc>
                      </a:pPr>
                      <a:r>
                        <a:rPr lang="es-CO" dirty="0" smtClean="0"/>
                        <a:t>The </a:t>
                      </a:r>
                      <a:r>
                        <a:rPr lang="es-CO" dirty="0" err="1" smtClean="0"/>
                        <a:t>beach</a:t>
                      </a:r>
                      <a:r>
                        <a:rPr lang="es-CO" dirty="0" smtClean="0"/>
                        <a:t> </a:t>
                      </a:r>
                      <a:endParaRPr lang="es-CO" dirty="0"/>
                    </a:p>
                  </a:txBody>
                  <a:tcPr/>
                </a:tc>
                <a:tc>
                  <a:txBody>
                    <a:bodyPr/>
                    <a:lstStyle/>
                    <a:p>
                      <a:pPr>
                        <a:lnSpc>
                          <a:spcPct val="250000"/>
                        </a:lnSpc>
                      </a:pPr>
                      <a:endParaRPr lang="es-CO" dirty="0" smtClean="0"/>
                    </a:p>
                    <a:p>
                      <a:pPr>
                        <a:lnSpc>
                          <a:spcPct val="250000"/>
                        </a:lnSpc>
                      </a:pPr>
                      <a:endParaRPr lang="es-CO" dirty="0" smtClean="0"/>
                    </a:p>
                    <a:p>
                      <a:pPr>
                        <a:lnSpc>
                          <a:spcPct val="250000"/>
                        </a:lnSpc>
                      </a:pPr>
                      <a:endParaRPr lang="es-CO" dirty="0"/>
                    </a:p>
                  </a:txBody>
                  <a:tcPr/>
                </a:tc>
                <a:tc>
                  <a:txBody>
                    <a:bodyPr/>
                    <a:lstStyle/>
                    <a:p>
                      <a:pPr>
                        <a:lnSpc>
                          <a:spcPct val="250000"/>
                        </a:lnSpc>
                      </a:pPr>
                      <a:endParaRPr lang="es-CO" dirty="0"/>
                    </a:p>
                  </a:txBody>
                  <a:tcPr/>
                </a:tc>
              </a:tr>
            </a:tbl>
          </a:graphicData>
        </a:graphic>
      </p:graphicFrame>
      <p:pic>
        <p:nvPicPr>
          <p:cNvPr id="1026" name="Picture 2" descr="http://4vector.com/i/free-vector-cartoon-farm-04-vector_094494_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3573015"/>
            <a:ext cx="2290942" cy="13047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esktop-image.com/wp-content/uploads/2014/07/beach-cartoon-backgrou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5373216"/>
            <a:ext cx="2290942" cy="156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6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 name="3 Subtítulo"/>
          <p:cNvSpPr txBox="1">
            <a:spLocks/>
          </p:cNvSpPr>
          <p:nvPr/>
        </p:nvSpPr>
        <p:spPr>
          <a:xfrm>
            <a:off x="1691680" y="1412776"/>
            <a:ext cx="5734012" cy="3600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s-ES" sz="1600" b="1" spc="300" dirty="0" smtClean="0">
              <a:solidFill>
                <a:schemeClr val="tx1">
                  <a:lumMod val="75000"/>
                  <a:lumOff val="25000"/>
                </a:schemeClr>
              </a:solidFill>
              <a:latin typeface="Arial"/>
              <a:cs typeface="Arial"/>
            </a:endParaRPr>
          </a:p>
        </p:txBody>
      </p:sp>
      <p:pic>
        <p:nvPicPr>
          <p:cNvPr id="5" name="0 Imagen"/>
          <p:cNvPicPr/>
          <p:nvPr/>
        </p:nvPicPr>
        <p:blipFill>
          <a:blip r:embed="rId4">
            <a:extLst>
              <a:ext uri="{28A0092B-C50C-407E-A947-70E740481C1C}">
                <a14:useLocalDpi xmlns:a14="http://schemas.microsoft.com/office/drawing/2010/main" val="0"/>
              </a:ext>
            </a:extLst>
          </a:blip>
          <a:stretch>
            <a:fillRect/>
          </a:stretch>
        </p:blipFill>
        <p:spPr>
          <a:xfrm>
            <a:off x="1907704" y="2276872"/>
            <a:ext cx="1581150" cy="3810000"/>
          </a:xfrm>
          <a:prstGeom prst="rect">
            <a:avLst/>
          </a:prstGeom>
        </p:spPr>
      </p:pic>
      <p:sp>
        <p:nvSpPr>
          <p:cNvPr id="2" name="1 Llamada rectangular"/>
          <p:cNvSpPr/>
          <p:nvPr/>
        </p:nvSpPr>
        <p:spPr>
          <a:xfrm>
            <a:off x="4139952" y="2708920"/>
            <a:ext cx="1659210" cy="1116124"/>
          </a:xfrm>
          <a:prstGeom prst="wedgeRectCallout">
            <a:avLst>
              <a:gd name="adj1" fmla="val -79677"/>
              <a:gd name="adj2" fmla="val -50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Congratulations </a:t>
            </a:r>
            <a:endParaRPr lang="en-US" dirty="0"/>
          </a:p>
        </p:txBody>
      </p:sp>
    </p:spTree>
    <p:extLst>
      <p:ext uri="{BB962C8B-B14F-4D97-AF65-F5344CB8AC3E}">
        <p14:creationId xmlns:p14="http://schemas.microsoft.com/office/powerpoint/2010/main" val="1538333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dc48f2b-d7ae-4813-9dcd-8c6720f52952">U2C2NX0HG1XT-441-52358</_dlc_DocId>
    <_dlc_DocIdUrl xmlns="0dc48f2b-d7ae-4813-9dcd-8c6720f52952">
      <Url>http://intranet.ucn.edu.co/cibercolegio/gacademica/_layouts/DocIdRedir.aspx?ID=U2C2NX0HG1XT-441-52358</Url>
      <Description>U2C2NX0HG1XT-441-52358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o" ma:contentTypeID="0x010100C095E4512E05334AAFAF36603319C553" ma:contentTypeVersion="6" ma:contentTypeDescription="Crear nuevo documento." ma:contentTypeScope="" ma:versionID="b035555069adeb9a55c9b73820d7c8f7">
  <xsd:schema xmlns:xsd="http://www.w3.org/2001/XMLSchema" xmlns:xs="http://www.w3.org/2001/XMLSchema" xmlns:p="http://schemas.microsoft.com/office/2006/metadata/properties" xmlns:ns2="0dc48f2b-d7ae-4813-9dcd-8c6720f52952" targetNamespace="http://schemas.microsoft.com/office/2006/metadata/properties" ma:root="true" ma:fieldsID="2833b8234d44fb96a27ae162bb5c7772" ns2:_="">
    <xsd:import namespace="0dc48f2b-d7ae-4813-9dcd-8c6720f5295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48f2b-d7ae-4813-9dcd-8c6720f52952"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entificador persistente" ma:description="Mantener el identificador al agreg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CAC09B-1049-4091-B13D-51E7C7156DEB}">
  <ds:schemaRefs>
    <ds:schemaRef ds:uri="http://schemas.microsoft.com/sharepoint/events"/>
  </ds:schemaRefs>
</ds:datastoreItem>
</file>

<file path=customXml/itemProps2.xml><?xml version="1.0" encoding="utf-8"?>
<ds:datastoreItem xmlns:ds="http://schemas.openxmlformats.org/officeDocument/2006/customXml" ds:itemID="{07FC8777-B132-4E70-9CC8-D2B04CFF319B}">
  <ds:schemaRefs>
    <ds:schemaRef ds:uri="http://schemas.microsoft.com/sharepoint/v3/contenttype/forms"/>
  </ds:schemaRefs>
</ds:datastoreItem>
</file>

<file path=customXml/itemProps3.xml><?xml version="1.0" encoding="utf-8"?>
<ds:datastoreItem xmlns:ds="http://schemas.openxmlformats.org/officeDocument/2006/customXml" ds:itemID="{7D556C2F-615E-4680-A42C-5019F969B512}">
  <ds:schemaRefs>
    <ds:schemaRef ds:uri="http://purl.org/dc/elements/1.1/"/>
    <ds:schemaRef ds:uri="http://purl.org/dc/term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0dc48f2b-d7ae-4813-9dcd-8c6720f52952"/>
    <ds:schemaRef ds:uri="http://purl.org/dc/dcmitype/"/>
  </ds:schemaRefs>
</ds:datastoreItem>
</file>

<file path=customXml/itemProps4.xml><?xml version="1.0" encoding="utf-8"?>
<ds:datastoreItem xmlns:ds="http://schemas.openxmlformats.org/officeDocument/2006/customXml" ds:itemID="{EDD2DE3E-A821-4B07-93B6-FCB1207FF9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c48f2b-d7ae-4813-9dcd-8c6720f529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Couture</Template>
  <TotalTime>22255</TotalTime>
  <Words>461</Words>
  <Application>Microsoft Office PowerPoint</Application>
  <PresentationFormat>Presentación en pantalla (4:3)</PresentationFormat>
  <Paragraphs>42</Paragraphs>
  <Slides>4</Slides>
  <Notes>4</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patricia</dc:creator>
  <cp:lastModifiedBy>Diego</cp:lastModifiedBy>
  <cp:revision>3559</cp:revision>
  <dcterms:created xsi:type="dcterms:W3CDTF">2013-04-05T14:52:44Z</dcterms:created>
  <dcterms:modified xsi:type="dcterms:W3CDTF">2015-04-10T05:14:39Z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7829e855-21c0-4a27-ab42-53fb2e998f4b</vt:lpwstr>
  </property>
  <property fmtid="{D5CDD505-2E9C-101B-9397-08002B2CF9AE}" pid="3" name="ContentTypeId">
    <vt:lpwstr>0x010100C095E4512E05334AAFAF36603319C553</vt:lpwstr>
  </property>
</Properties>
</file>